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5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gif" ContentType="image/gif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sldIdLst>
    <p:sldId id="256" r:id="rId2"/>
    <p:sldId id="257" r:id="rId3"/>
    <p:sldId id="319" r:id="rId4"/>
    <p:sldId id="275" r:id="rId5"/>
    <p:sldId id="259" r:id="rId6"/>
    <p:sldId id="274" r:id="rId7"/>
    <p:sldId id="260" r:id="rId8"/>
    <p:sldId id="261" r:id="rId9"/>
    <p:sldId id="262" r:id="rId10"/>
    <p:sldId id="264" r:id="rId11"/>
    <p:sldId id="265" r:id="rId12"/>
    <p:sldId id="271" r:id="rId13"/>
    <p:sldId id="266" r:id="rId14"/>
    <p:sldId id="267" r:id="rId15"/>
    <p:sldId id="270" r:id="rId16"/>
    <p:sldId id="268" r:id="rId17"/>
    <p:sldId id="269" r:id="rId18"/>
    <p:sldId id="273" r:id="rId19"/>
    <p:sldId id="272" r:id="rId20"/>
    <p:sldId id="277" r:id="rId21"/>
    <p:sldId id="296" r:id="rId22"/>
    <p:sldId id="297" r:id="rId23"/>
    <p:sldId id="280" r:id="rId24"/>
    <p:sldId id="282" r:id="rId25"/>
    <p:sldId id="281" r:id="rId26"/>
    <p:sldId id="305" r:id="rId27"/>
    <p:sldId id="283" r:id="rId28"/>
    <p:sldId id="298" r:id="rId29"/>
    <p:sldId id="284" r:id="rId30"/>
    <p:sldId id="285" r:id="rId31"/>
    <p:sldId id="299" r:id="rId32"/>
    <p:sldId id="308" r:id="rId33"/>
    <p:sldId id="307" r:id="rId34"/>
    <p:sldId id="311" r:id="rId35"/>
    <p:sldId id="286" r:id="rId36"/>
    <p:sldId id="300" r:id="rId37"/>
    <p:sldId id="315" r:id="rId38"/>
    <p:sldId id="316" r:id="rId39"/>
    <p:sldId id="317" r:id="rId40"/>
    <p:sldId id="287" r:id="rId41"/>
    <p:sldId id="288" r:id="rId42"/>
    <p:sldId id="289" r:id="rId43"/>
    <p:sldId id="290" r:id="rId44"/>
    <p:sldId id="291" r:id="rId45"/>
    <p:sldId id="306" r:id="rId46"/>
    <p:sldId id="312" r:id="rId47"/>
    <p:sldId id="320" r:id="rId48"/>
    <p:sldId id="321" r:id="rId49"/>
    <p:sldId id="322" r:id="rId50"/>
    <p:sldId id="323" r:id="rId51"/>
    <p:sldId id="292" r:id="rId52"/>
    <p:sldId id="301" r:id="rId53"/>
    <p:sldId id="318" r:id="rId54"/>
    <p:sldId id="310" r:id="rId55"/>
    <p:sldId id="293" r:id="rId56"/>
    <p:sldId id="294" r:id="rId57"/>
    <p:sldId id="302" r:id="rId58"/>
    <p:sldId id="295" r:id="rId59"/>
    <p:sldId id="303" r:id="rId60"/>
    <p:sldId id="313" r:id="rId6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55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506C0-05E5-48F4-9FE0-7FFD417D771B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15EA0F-D2DE-4E87-817D-FA685F067C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EA0F-D2DE-4E87-817D-FA685F067CB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EA0F-D2DE-4E87-817D-FA685F067CB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EA0F-D2DE-4E87-817D-FA685F067CB8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EA0F-D2DE-4E87-817D-FA685F067CB8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EA0F-D2DE-4E87-817D-FA685F067CB8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EA0F-D2DE-4E87-817D-FA685F067CB8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EA0F-D2DE-4E87-817D-FA685F067CB8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EA0F-D2DE-4E87-817D-FA685F067CB8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EA0F-D2DE-4E87-817D-FA685F067CB8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EA0F-D2DE-4E87-817D-FA685F067CB8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EA0F-D2DE-4E87-817D-FA685F067CB8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EA0F-D2DE-4E87-817D-FA685F067CB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EA0F-D2DE-4E87-817D-FA685F067CB8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EA0F-D2DE-4E87-817D-FA685F067CB8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EA0F-D2DE-4E87-817D-FA685F067CB8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EA0F-D2DE-4E87-817D-FA685F067CB8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EA0F-D2DE-4E87-817D-FA685F067CB8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EA0F-D2DE-4E87-817D-FA685F067CB8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EA0F-D2DE-4E87-817D-FA685F067CB8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EA0F-D2DE-4E87-817D-FA685F067CB8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EA0F-D2DE-4E87-817D-FA685F067CB8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EA0F-D2DE-4E87-817D-FA685F067CB8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EA0F-D2DE-4E87-817D-FA685F067CB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1961B-577A-46C9-8A49-8B4DD4787D80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EA0F-D2DE-4E87-817D-FA685F067CB8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EA0F-D2DE-4E87-817D-FA685F067CB8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EA0F-D2DE-4E87-817D-FA685F067CB8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EA0F-D2DE-4E87-817D-FA685F067CB8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EA0F-D2DE-4E87-817D-FA685F067CB8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EA0F-D2DE-4E87-817D-FA685F067CB8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EA0F-D2DE-4E87-817D-FA685F067CB8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EA0F-D2DE-4E87-817D-FA685F067CB8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EA0F-D2DE-4E87-817D-FA685F067CB8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2959BA-11C3-4C33-9977-432B38CE5A5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EA0F-D2DE-4E87-817D-FA685F067CB8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EA0F-D2DE-4E87-817D-FA685F067CB8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EA0F-D2DE-4E87-817D-FA685F067CB8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EA0F-D2DE-4E87-817D-FA685F067CB8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EA0F-D2DE-4E87-817D-FA685F067CB8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EA0F-D2DE-4E87-817D-FA685F067CB8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EA0F-D2DE-4E87-817D-FA685F067CB8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EA0F-D2DE-4E87-817D-FA685F067CB8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EA0F-D2DE-4E87-817D-FA685F067CB8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EA0F-D2DE-4E87-817D-FA685F067CB8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EA0F-D2DE-4E87-817D-FA685F067CB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2AD1B-ECF5-471C-BA75-3F887F0065DE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EA0F-D2DE-4E87-817D-FA685F067CB8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EA0F-D2DE-4E87-817D-FA685F067CB8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29181-0C77-4681-9674-504F1D4092D4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EA0F-D2DE-4E87-817D-FA685F067CB8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EA0F-D2DE-4E87-817D-FA685F067CB8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2AD1B-ECF5-471C-BA75-3F887F0065DE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EA0F-D2DE-4E87-817D-FA685F067CB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EA0F-D2DE-4E87-817D-FA685F067CB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EA0F-D2DE-4E87-817D-FA685F067CB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EA0F-D2DE-4E87-817D-FA685F067CB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C03F0A1F-EFB5-4A23-94EF-9396EABF910A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endParaRPr lang="en-IE" noProof="0" smtClean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E1759-1E7B-4C4E-8E15-3496F6F0BFC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1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ahoma" pitchFamily="34" charset="0"/>
              </a:rPr>
              <a:t>Anatomy of the face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34000"/>
            <a:ext cx="6400800" cy="13716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By</a:t>
            </a:r>
          </a:p>
          <a:p>
            <a:r>
              <a:rPr lang="en-US" b="1" smtClean="0">
                <a:solidFill>
                  <a:schemeClr val="tx1"/>
                </a:solidFill>
              </a:rPr>
              <a:t>Dr.Ibrahim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Falih</a:t>
            </a:r>
            <a:endParaRPr lang="en-US" b="1" dirty="0" smtClean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79874" name="Picture 2" descr="http://www.dreamstime.com/human-anatomy-muscles-of-the-face-thumb674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2057400"/>
            <a:ext cx="5791200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C000"/>
                </a:solidFill>
              </a:rPr>
              <a:t>Sensory innervations of the scalp</a:t>
            </a:r>
            <a:endParaRPr lang="en-US" sz="4000" dirty="0">
              <a:solidFill>
                <a:srgbClr val="FFC0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It is from two major sources, cranial nerves or cervical nerves, depending on whether it is anterior or posterior to the ears and the vertex of the head.</a:t>
            </a:r>
          </a:p>
          <a:p>
            <a:pPr lvl="1"/>
            <a:r>
              <a:rPr lang="en-US" b="1" dirty="0" smtClean="0">
                <a:solidFill>
                  <a:schemeClr val="tx2"/>
                </a:solidFill>
              </a:rPr>
              <a:t>Anterior to the ears and the vertex</a:t>
            </a:r>
          </a:p>
          <a:p>
            <a:pPr lvl="1"/>
            <a:r>
              <a:rPr lang="en-US" b="1" dirty="0" smtClean="0">
                <a:solidFill>
                  <a:schemeClr val="tx2"/>
                </a:solidFill>
              </a:rPr>
              <a:t>Posterior to the ears and the vertex</a:t>
            </a: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3075" name="Picture 3" descr="C:\Users\User\Desktop\Picture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752600"/>
            <a:ext cx="4419600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C000"/>
                </a:solidFill>
              </a:rPr>
              <a:t>Sensory innervations of the scalp</a:t>
            </a:r>
            <a:endParaRPr lang="en-US" sz="4000" dirty="0">
              <a:solidFill>
                <a:srgbClr val="FFC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295401"/>
            <a:ext cx="4040188" cy="685800"/>
          </a:xfrm>
        </p:spPr>
        <p:txBody>
          <a:bodyPr>
            <a:noAutofit/>
          </a:bodyPr>
          <a:lstStyle/>
          <a:p>
            <a:pPr marL="0" lvl="1" algn="ctr"/>
            <a:r>
              <a:rPr lang="en-US" sz="2400" dirty="0" smtClean="0"/>
              <a:t>Anterior to the ears and the vertex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/>
              <a:t>Supratrochlear</a:t>
            </a:r>
            <a:r>
              <a:rPr lang="en-US" dirty="0" smtClean="0"/>
              <a:t> nerve</a:t>
            </a:r>
          </a:p>
          <a:p>
            <a:r>
              <a:rPr lang="en-US" dirty="0" err="1" smtClean="0"/>
              <a:t>Supraorbital</a:t>
            </a:r>
            <a:r>
              <a:rPr lang="en-US" dirty="0" smtClean="0"/>
              <a:t> nerve</a:t>
            </a:r>
          </a:p>
          <a:p>
            <a:r>
              <a:rPr lang="en-US" dirty="0" err="1" smtClean="0"/>
              <a:t>Zygomaticotemporal</a:t>
            </a:r>
            <a:r>
              <a:rPr lang="en-US" dirty="0" smtClean="0"/>
              <a:t> nerve</a:t>
            </a:r>
          </a:p>
          <a:p>
            <a:r>
              <a:rPr lang="en-US" dirty="0" err="1" smtClean="0"/>
              <a:t>Auriculotemporal</a:t>
            </a:r>
            <a:r>
              <a:rPr lang="en-US" dirty="0" smtClean="0"/>
              <a:t> nerve</a:t>
            </a:r>
          </a:p>
          <a:p>
            <a:pPr>
              <a:buNone/>
            </a:pPr>
            <a:endParaRPr lang="en-US" dirty="0" smtClean="0"/>
          </a:p>
          <a:p>
            <a:pPr marL="342900" lvl="1" indent="-342900">
              <a:buNone/>
            </a:pPr>
            <a:r>
              <a:rPr lang="en-US" b="1" dirty="0" smtClean="0">
                <a:solidFill>
                  <a:schemeClr val="tx2"/>
                </a:solidFill>
              </a:rPr>
              <a:t>By branches of all four divisions of the trigeminal nerve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5025" y="1143001"/>
            <a:ext cx="4041775" cy="838200"/>
          </a:xfrm>
        </p:spPr>
        <p:txBody>
          <a:bodyPr>
            <a:noAutofit/>
          </a:bodyPr>
          <a:lstStyle/>
          <a:p>
            <a:pPr marL="0" lvl="1" algn="ctr"/>
            <a:r>
              <a:rPr lang="en-US" sz="2400" dirty="0" smtClean="0"/>
              <a:t>Posterior to the ears and the vertex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Great auricular nerve</a:t>
            </a:r>
          </a:p>
          <a:p>
            <a:r>
              <a:rPr lang="en-US" dirty="0" smtClean="0"/>
              <a:t>Lesser occipital nerve</a:t>
            </a:r>
          </a:p>
          <a:p>
            <a:r>
              <a:rPr lang="en-US" dirty="0" smtClean="0"/>
              <a:t>Greater occipital nerve</a:t>
            </a:r>
          </a:p>
          <a:p>
            <a:r>
              <a:rPr lang="en-US" dirty="0" smtClean="0"/>
              <a:t>Third occipital nerve</a:t>
            </a:r>
          </a:p>
          <a:p>
            <a:endParaRPr lang="en-US" dirty="0" smtClean="0"/>
          </a:p>
          <a:p>
            <a:pPr marL="342900" lvl="1" indent="-342900">
              <a:buNone/>
            </a:pPr>
            <a:r>
              <a:rPr lang="en-US" b="1" dirty="0" smtClean="0">
                <a:solidFill>
                  <a:schemeClr val="tx2"/>
                </a:solidFill>
              </a:rPr>
              <a:t>By branches of all four divisions of the spinal cutaneous nerves (C2 and C3)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C000"/>
                </a:solidFill>
              </a:rPr>
              <a:t>Sensory innervations of the scalp</a:t>
            </a:r>
            <a:endParaRPr lang="en-US" sz="4000" b="1" dirty="0">
              <a:solidFill>
                <a:srgbClr val="FFC000"/>
              </a:solidFill>
            </a:endParaRPr>
          </a:p>
        </p:txBody>
      </p:sp>
      <p:pic>
        <p:nvPicPr>
          <p:cNvPr id="4098" name="Picture 2" descr="C:\Users\User\Desktop\Picture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219200"/>
            <a:ext cx="8534400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Arterial Supply of the Scalp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038600" cy="4525963"/>
          </a:xfrm>
        </p:spPr>
        <p:txBody>
          <a:bodyPr/>
          <a:lstStyle/>
          <a:p>
            <a:r>
              <a:rPr lang="en-US" dirty="0" smtClean="0"/>
              <a:t>Arteries supplying the scalp are branches of either the </a:t>
            </a:r>
            <a:r>
              <a:rPr lang="en-US" dirty="0" smtClean="0">
                <a:solidFill>
                  <a:srgbClr val="C00000"/>
                </a:solidFill>
              </a:rPr>
              <a:t>external carotid artery</a:t>
            </a:r>
            <a:r>
              <a:rPr lang="en-US" dirty="0" smtClean="0"/>
              <a:t> </a:t>
            </a:r>
            <a:endParaRPr lang="en-US" dirty="0" smtClean="0"/>
          </a:p>
          <a:p>
            <a:r>
              <a:rPr lang="en-US" dirty="0" smtClean="0"/>
              <a:t>or </a:t>
            </a:r>
            <a:r>
              <a:rPr lang="en-US" dirty="0" smtClean="0"/>
              <a:t>the </a:t>
            </a:r>
            <a:r>
              <a:rPr lang="en-US" dirty="0" smtClean="0">
                <a:solidFill>
                  <a:srgbClr val="C00000"/>
                </a:solidFill>
              </a:rPr>
              <a:t>ophthalmic artery </a:t>
            </a:r>
            <a:r>
              <a:rPr lang="en-US" dirty="0" smtClean="0"/>
              <a:t>which is a branch of the </a:t>
            </a:r>
            <a:r>
              <a:rPr lang="en-US" dirty="0" smtClean="0">
                <a:solidFill>
                  <a:srgbClr val="C00000"/>
                </a:solidFill>
              </a:rPr>
              <a:t>internal carotid artery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027" name="Picture 3" descr="C:\Users\User\Desktop\Picture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1524000"/>
            <a:ext cx="4495800" cy="510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Arterial Supply of the Scalp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External carotid arteries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Occipital arteries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Posterior auricular arteries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Superficial temporal arteries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Internal carotid arteries</a:t>
            </a:r>
            <a:endParaRPr lang="en-US" sz="28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 err="1" smtClean="0"/>
              <a:t>Supratrochlear</a:t>
            </a:r>
            <a:r>
              <a:rPr lang="en-US" sz="2800" dirty="0" smtClean="0"/>
              <a:t> arteries</a:t>
            </a:r>
          </a:p>
          <a:p>
            <a:pPr>
              <a:lnSpc>
                <a:spcPct val="90000"/>
              </a:lnSpc>
            </a:pPr>
            <a:r>
              <a:rPr lang="en-US" sz="2800" dirty="0" err="1" smtClean="0"/>
              <a:t>Supraorbital</a:t>
            </a:r>
            <a:r>
              <a:rPr lang="en-US" sz="2800" dirty="0" smtClean="0"/>
              <a:t> arteries</a:t>
            </a:r>
            <a:endParaRPr lang="en-US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Arterial Supply of the Scalp</a:t>
            </a:r>
            <a:endParaRPr lang="en-US" dirty="0"/>
          </a:p>
        </p:txBody>
      </p:sp>
      <p:pic>
        <p:nvPicPr>
          <p:cNvPr id="1027" name="Picture 3" descr="C:\Users\User\Desktop\Picture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04800" y="1295400"/>
            <a:ext cx="8458200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1"/>
                </a:solidFill>
              </a:rPr>
              <a:t>Venous Drainage of the Scalp</a:t>
            </a:r>
            <a:endParaRPr lang="en-US" sz="4000" b="1" dirty="0">
              <a:solidFill>
                <a:schemeClr val="accent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Veins draining the scalp follow a pattern similar to the arteries.</a:t>
            </a:r>
          </a:p>
          <a:p>
            <a:endParaRPr lang="en-US" dirty="0" smtClean="0"/>
          </a:p>
          <a:p>
            <a:r>
              <a:rPr lang="en-US" dirty="0" smtClean="0"/>
              <a:t>Of the deep parts of the scalp </a:t>
            </a:r>
          </a:p>
          <a:p>
            <a:pPr lvl="1"/>
            <a:r>
              <a:rPr lang="en-US" dirty="0" smtClean="0"/>
              <a:t>Via </a:t>
            </a:r>
            <a:r>
              <a:rPr lang="en-US" b="1" dirty="0" smtClean="0">
                <a:solidFill>
                  <a:schemeClr val="accent1"/>
                </a:solidFill>
              </a:rPr>
              <a:t>emissary veins </a:t>
            </a:r>
            <a:r>
              <a:rPr lang="en-US" dirty="0" smtClean="0"/>
              <a:t>that communicates with the </a:t>
            </a:r>
            <a:r>
              <a:rPr lang="en-US" b="1" dirty="0" err="1" smtClean="0">
                <a:solidFill>
                  <a:schemeClr val="accent1"/>
                </a:solidFill>
              </a:rPr>
              <a:t>dural</a:t>
            </a:r>
            <a:r>
              <a:rPr lang="en-US" b="1" dirty="0" smtClean="0">
                <a:solidFill>
                  <a:schemeClr val="accent1"/>
                </a:solidFill>
              </a:rPr>
              <a:t> sinuses</a:t>
            </a:r>
            <a:r>
              <a:rPr lang="en-US" dirty="0" smtClean="0"/>
              <a:t>.</a:t>
            </a:r>
          </a:p>
        </p:txBody>
      </p:sp>
      <p:pic>
        <p:nvPicPr>
          <p:cNvPr id="2050" name="Picture 2" descr="C:\Users\User\Desktop\Picture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447800"/>
            <a:ext cx="4343400" cy="50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B050"/>
                </a:solidFill>
              </a:rPr>
              <a:t>Lymphatic Drainage of the Scalp</a:t>
            </a:r>
            <a:endParaRPr lang="en-US" sz="40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dirty="0" smtClean="0"/>
              <a:t>Lymphatic drainage of the scalp generally follows the pattern of arterial distribution</a:t>
            </a:r>
            <a:r>
              <a:rPr lang="en-US" dirty="0" smtClean="0"/>
              <a:t>.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The </a:t>
            </a:r>
            <a:r>
              <a:rPr lang="en-US" dirty="0" err="1" smtClean="0"/>
              <a:t>lymphatics</a:t>
            </a:r>
            <a:r>
              <a:rPr lang="en-US" dirty="0" smtClean="0"/>
              <a:t> in the occipital region initially drain to occipital nodes which drain into upper deep cervical nodes.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600200"/>
            <a:ext cx="4191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</a:rPr>
              <a:t>Lymphatic Drainage of the Scalp</a:t>
            </a:r>
            <a:endParaRPr lang="en-US" sz="4000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648200" cy="4525963"/>
          </a:xfrm>
        </p:spPr>
        <p:txBody>
          <a:bodyPr/>
          <a:lstStyle/>
          <a:p>
            <a:r>
              <a:rPr lang="en-US" dirty="0" smtClean="0"/>
              <a:t>Lymphatics from the upper part of the scalp drain in two directions:</a:t>
            </a:r>
          </a:p>
          <a:p>
            <a:pPr lvl="1"/>
            <a:r>
              <a:rPr lang="en-US" dirty="0" smtClean="0"/>
              <a:t>Posterior to the vertex of the head they drain to </a:t>
            </a:r>
            <a:r>
              <a:rPr lang="en-US" b="1" dirty="0" smtClean="0">
                <a:solidFill>
                  <a:srgbClr val="00B050"/>
                </a:solidFill>
              </a:rPr>
              <a:t>mastoid nodes</a:t>
            </a:r>
            <a:r>
              <a:rPr lang="en-US" dirty="0" smtClean="0">
                <a:solidFill>
                  <a:srgbClr val="00B050"/>
                </a:solidFill>
              </a:rPr>
              <a:t>.</a:t>
            </a:r>
          </a:p>
          <a:p>
            <a:pPr lvl="1"/>
            <a:r>
              <a:rPr lang="en-US" dirty="0" smtClean="0"/>
              <a:t>Anterior to the vertex of the head they drain to </a:t>
            </a:r>
            <a:r>
              <a:rPr lang="en-US" b="1" dirty="0" smtClean="0">
                <a:solidFill>
                  <a:srgbClr val="00B050"/>
                </a:solidFill>
              </a:rPr>
              <a:t>pre-auricular and parotid nodes</a:t>
            </a:r>
            <a:r>
              <a:rPr lang="en-US" b="1" dirty="0" smtClean="0"/>
              <a:t>.</a:t>
            </a:r>
            <a:endParaRPr lang="en-US" b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50322" y="1600200"/>
            <a:ext cx="353647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B050"/>
                </a:solidFill>
              </a:rPr>
              <a:t>Lymphatic Drainage of the Scalp</a:t>
            </a:r>
            <a:endParaRPr lang="en-US" sz="4000" dirty="0">
              <a:solidFill>
                <a:srgbClr val="00B050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219200"/>
            <a:ext cx="8229599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Scalp</a:t>
            </a:r>
            <a:endParaRPr lang="en-US" sz="4800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1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The scalp is the part of the head that extends from the </a:t>
            </a:r>
            <a:r>
              <a:rPr lang="en-US" b="1" i="1" dirty="0" err="1" smtClean="0">
                <a:solidFill>
                  <a:srgbClr val="C00000"/>
                </a:solidFill>
              </a:rPr>
              <a:t>superciliary</a:t>
            </a:r>
            <a:r>
              <a:rPr lang="en-US" b="1" dirty="0" smtClean="0">
                <a:solidFill>
                  <a:srgbClr val="C00000"/>
                </a:solidFill>
              </a:rPr>
              <a:t> arches </a:t>
            </a:r>
            <a:r>
              <a:rPr lang="en-US" dirty="0" smtClean="0"/>
              <a:t>anteriorly to the </a:t>
            </a:r>
            <a:r>
              <a:rPr lang="en-US" b="1" dirty="0" smtClean="0">
                <a:solidFill>
                  <a:srgbClr val="C00000"/>
                </a:solidFill>
              </a:rPr>
              <a:t>external occipital </a:t>
            </a:r>
            <a:r>
              <a:rPr lang="en-US" b="1" i="1" dirty="0" smtClean="0">
                <a:solidFill>
                  <a:srgbClr val="C00000"/>
                </a:solidFill>
              </a:rPr>
              <a:t>protuberance and superior </a:t>
            </a:r>
            <a:r>
              <a:rPr lang="en-US" b="1" i="1" dirty="0" err="1" smtClean="0">
                <a:solidFill>
                  <a:srgbClr val="C00000"/>
                </a:solidFill>
              </a:rPr>
              <a:t>nuchal</a:t>
            </a:r>
            <a:r>
              <a:rPr lang="en-US" b="1" i="1" dirty="0" smtClean="0">
                <a:solidFill>
                  <a:srgbClr val="C00000"/>
                </a:solidFill>
              </a:rPr>
              <a:t> lines </a:t>
            </a:r>
            <a:r>
              <a:rPr lang="en-US" dirty="0" err="1" smtClean="0"/>
              <a:t>posteriorly</a:t>
            </a:r>
            <a:r>
              <a:rPr lang="en-US" dirty="0" smtClean="0"/>
              <a:t>. </a:t>
            </a:r>
          </a:p>
          <a:p>
            <a:r>
              <a:rPr lang="en-US" dirty="0" smtClean="0"/>
              <a:t>Laterally it continues inferiorly to the </a:t>
            </a:r>
            <a:r>
              <a:rPr lang="en-US" b="1" i="1" dirty="0" err="1" smtClean="0">
                <a:solidFill>
                  <a:srgbClr val="C00000"/>
                </a:solidFill>
              </a:rPr>
              <a:t>zygomatic</a:t>
            </a:r>
            <a:r>
              <a:rPr lang="en-US" b="1" i="1" dirty="0" smtClean="0">
                <a:solidFill>
                  <a:srgbClr val="C00000"/>
                </a:solidFill>
              </a:rPr>
              <a:t> arch</a:t>
            </a:r>
            <a:r>
              <a:rPr lang="en-US" dirty="0" smtClean="0">
                <a:solidFill>
                  <a:srgbClr val="C00000"/>
                </a:solidFill>
              </a:rPr>
              <a:t>. 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981200"/>
            <a:ext cx="3505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C00000"/>
                </a:solidFill>
              </a:rPr>
              <a:t>Face</a:t>
            </a:r>
            <a:endParaRPr lang="en-US" sz="4800" dirty="0">
              <a:solidFill>
                <a:srgbClr val="C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1219200"/>
            <a:ext cx="4495800" cy="49069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b="1" dirty="0" smtClean="0">
                <a:solidFill>
                  <a:schemeClr val="tx2"/>
                </a:solidFill>
              </a:rPr>
              <a:t>Boundaries</a:t>
            </a:r>
          </a:p>
          <a:p>
            <a:r>
              <a:rPr lang="en-US" dirty="0" smtClean="0"/>
              <a:t>Extends superiorly to the hair line, inferiorly to the chin and base of mandible, and on each side to </a:t>
            </a:r>
            <a:r>
              <a:rPr lang="en-US" dirty="0" smtClean="0"/>
              <a:t>auricle</a:t>
            </a:r>
          </a:p>
          <a:p>
            <a:endParaRPr lang="en-US" dirty="0" smtClean="0"/>
          </a:p>
          <a:p>
            <a:r>
              <a:rPr lang="en-US" dirty="0" smtClean="0"/>
              <a:t>Forehead is common to both scalp and face.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38913" name="Picture 1" descr="C:\Users\User\Desktop\Wesker_Fac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371600"/>
            <a:ext cx="4343400" cy="487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Face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3434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Very vascular</a:t>
            </a:r>
          </a:p>
          <a:p>
            <a:r>
              <a:rPr lang="en-US" dirty="0" smtClean="0"/>
              <a:t>Due to rich </a:t>
            </a:r>
            <a:r>
              <a:rPr lang="en-US" dirty="0" err="1" smtClean="0"/>
              <a:t>vascularity</a:t>
            </a:r>
            <a:r>
              <a:rPr lang="en-US" dirty="0" smtClean="0"/>
              <a:t> face </a:t>
            </a:r>
            <a:r>
              <a:rPr lang="en-US" dirty="0" smtClean="0"/>
              <a:t>f</a:t>
            </a:r>
            <a:r>
              <a:rPr lang="en-US" dirty="0" smtClean="0"/>
              <a:t>lush </a:t>
            </a:r>
            <a:r>
              <a:rPr lang="en-US" dirty="0" smtClean="0"/>
              <a:t>and blanch.</a:t>
            </a:r>
          </a:p>
          <a:p>
            <a:r>
              <a:rPr lang="en-US" dirty="0" smtClean="0"/>
              <a:t>Facial skin is rich in sebaceous gland and sweat gland.</a:t>
            </a:r>
          </a:p>
          <a:p>
            <a:r>
              <a:rPr lang="en-US" i="1" dirty="0" smtClean="0"/>
              <a:t>Wounds of face bleed profusely but heal rapidly.</a:t>
            </a:r>
          </a:p>
          <a:p>
            <a:r>
              <a:rPr lang="en-US" i="1" dirty="0" smtClean="0"/>
              <a:t>Sebaceous gland keep the skin oily but also cause acne in adult.</a:t>
            </a:r>
          </a:p>
        </p:txBody>
      </p:sp>
      <p:pic>
        <p:nvPicPr>
          <p:cNvPr id="38913" name="Picture 1" descr="C:\Users\User\Desktop\Wesker_Fac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828800"/>
            <a:ext cx="3810000" cy="39623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Muscles of the face </a:t>
            </a:r>
            <a:r>
              <a:rPr lang="en-US" dirty="0" smtClean="0"/>
              <a:t>c</a:t>
            </a:r>
            <a:r>
              <a:rPr lang="en-US" dirty="0" smtClean="0"/>
              <a:t>alled </a:t>
            </a:r>
            <a:r>
              <a:rPr lang="en-US" dirty="0" smtClean="0">
                <a:solidFill>
                  <a:srgbClr val="C00000"/>
                </a:solidFill>
              </a:rPr>
              <a:t>muscle of facial expression </a:t>
            </a:r>
            <a:r>
              <a:rPr lang="en-US" dirty="0" smtClean="0"/>
              <a:t>and lie in superficial fascia.</a:t>
            </a:r>
          </a:p>
          <a:p>
            <a:pPr>
              <a:lnSpc>
                <a:spcPct val="90000"/>
              </a:lnSpc>
            </a:pPr>
            <a:r>
              <a:rPr lang="en-US" dirty="0" err="1" smtClean="0"/>
              <a:t>Embryologically</a:t>
            </a:r>
            <a:r>
              <a:rPr lang="en-US" dirty="0" smtClean="0"/>
              <a:t> they develop from </a:t>
            </a:r>
            <a:r>
              <a:rPr lang="en-US" dirty="0" smtClean="0">
                <a:solidFill>
                  <a:srgbClr val="C00000"/>
                </a:solidFill>
              </a:rPr>
              <a:t>mesoderm of 2</a:t>
            </a:r>
            <a:r>
              <a:rPr lang="en-US" baseline="30000" dirty="0" smtClean="0">
                <a:solidFill>
                  <a:srgbClr val="C00000"/>
                </a:solidFill>
              </a:rPr>
              <a:t>nd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branchial</a:t>
            </a:r>
            <a:r>
              <a:rPr lang="en-US" dirty="0" smtClean="0">
                <a:solidFill>
                  <a:srgbClr val="C00000"/>
                </a:solidFill>
              </a:rPr>
              <a:t> arch</a:t>
            </a:r>
            <a:r>
              <a:rPr lang="en-US" dirty="0" smtClean="0"/>
              <a:t>, therefore supplied by </a:t>
            </a:r>
            <a:r>
              <a:rPr lang="en-US" b="1" dirty="0" smtClean="0"/>
              <a:t>facial  nerve</a:t>
            </a:r>
            <a:r>
              <a:rPr lang="en-US" dirty="0" smtClean="0"/>
              <a:t>.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No deep fascia is present in the face.</a:t>
            </a:r>
          </a:p>
        </p:txBody>
      </p:sp>
      <p:pic>
        <p:nvPicPr>
          <p:cNvPr id="38913" name="Picture 1" descr="C:\Users\User\Desktop\Wesker_Fac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828800"/>
            <a:ext cx="3810000" cy="39623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Bones of the Face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The facial skeleton consists of 14 stationary bones and  the mandible. </a:t>
            </a:r>
          </a:p>
          <a:p>
            <a:r>
              <a:rPr lang="en-US" sz="2600" dirty="0" smtClean="0"/>
              <a:t>These 14 bones form the basic shape of the face, and are responsible for providing attachments for muscles that make the jaw move and control facial expressions.</a:t>
            </a:r>
          </a:p>
          <a:p>
            <a:endParaRPr lang="en-US" dirty="0"/>
          </a:p>
        </p:txBody>
      </p:sp>
      <p:pic>
        <p:nvPicPr>
          <p:cNvPr id="1026" name="Picture 2" descr="C:\Users\User\Desktop\image05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981200"/>
            <a:ext cx="3962400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Bones of the Face</a:t>
            </a:r>
            <a:endParaRPr lang="en-US" dirty="0"/>
          </a:p>
        </p:txBody>
      </p:sp>
      <p:pic>
        <p:nvPicPr>
          <p:cNvPr id="2050" name="Picture 2" descr="C:\Users\User\Desktop\image06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219200"/>
            <a:ext cx="7467599" cy="54101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Muscles of the Face </a:t>
            </a:r>
            <a:br>
              <a:rPr lang="en-US" sz="4000" b="1" dirty="0" smtClean="0">
                <a:solidFill>
                  <a:srgbClr val="0070C0"/>
                </a:solidFill>
              </a:rPr>
            </a:br>
            <a:r>
              <a:rPr lang="en-US" sz="4000" b="1" dirty="0" smtClean="0">
                <a:solidFill>
                  <a:srgbClr val="0070C0"/>
                </a:solidFill>
              </a:rPr>
              <a:t>(Muscles of Facial Expression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The muscles of the face develop from the </a:t>
            </a:r>
            <a:r>
              <a:rPr lang="en-US" dirty="0" smtClean="0">
                <a:solidFill>
                  <a:srgbClr val="C00000"/>
                </a:solidFill>
              </a:rPr>
              <a:t>2</a:t>
            </a:r>
            <a:r>
              <a:rPr lang="en-US" baseline="30000" dirty="0" smtClean="0">
                <a:solidFill>
                  <a:srgbClr val="C00000"/>
                </a:solidFill>
              </a:rPr>
              <a:t>nd</a:t>
            </a:r>
            <a:r>
              <a:rPr lang="en-US" dirty="0" smtClean="0">
                <a:solidFill>
                  <a:srgbClr val="C00000"/>
                </a:solidFill>
              </a:rPr>
              <a:t> pharyngeal arch and are innervated by branches of the facial nerve [VII]. </a:t>
            </a:r>
          </a:p>
          <a:p>
            <a:r>
              <a:rPr lang="en-US" dirty="0" smtClean="0"/>
              <a:t>They are in the superficial fascia, with origins from either bone or fascia, and insertions into the skin.</a:t>
            </a:r>
          </a:p>
          <a:p>
            <a:r>
              <a:rPr lang="en-US" dirty="0" smtClean="0"/>
              <a:t>these muscles control </a:t>
            </a:r>
            <a:r>
              <a:rPr lang="en-US" dirty="0" smtClean="0">
                <a:solidFill>
                  <a:srgbClr val="C00000"/>
                </a:solidFill>
              </a:rPr>
              <a:t>expressions of the face.</a:t>
            </a:r>
          </a:p>
          <a:p>
            <a:r>
              <a:rPr lang="en-US" dirty="0" smtClean="0"/>
              <a:t>They act as </a:t>
            </a:r>
            <a:r>
              <a:rPr lang="en-US" dirty="0" smtClean="0">
                <a:solidFill>
                  <a:srgbClr val="C00000"/>
                </a:solidFill>
              </a:rPr>
              <a:t>sphincters and dilators of the orifices of the face (i.e. the orbits, nose, and mouth). 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Untitled-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28600"/>
            <a:ext cx="70866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2"/>
                </a:solidFill>
              </a:rPr>
              <a:t>Muscles of the Face</a:t>
            </a: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19600" cy="4525963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Orbital </a:t>
            </a:r>
            <a:r>
              <a:rPr lang="en-US" sz="3200" b="1" dirty="0" smtClean="0">
                <a:solidFill>
                  <a:srgbClr val="C00000"/>
                </a:solidFill>
              </a:rPr>
              <a:t>group</a:t>
            </a:r>
          </a:p>
          <a:p>
            <a:endParaRPr lang="en-US" sz="3200" b="1" dirty="0" smtClean="0">
              <a:solidFill>
                <a:srgbClr val="C00000"/>
              </a:solidFill>
            </a:endParaRPr>
          </a:p>
          <a:p>
            <a:r>
              <a:rPr lang="en-US" sz="3200" b="1" dirty="0" smtClean="0">
                <a:solidFill>
                  <a:srgbClr val="C00000"/>
                </a:solidFill>
              </a:rPr>
              <a:t>Nasal </a:t>
            </a:r>
            <a:r>
              <a:rPr lang="en-US" sz="3200" b="1" dirty="0" smtClean="0">
                <a:solidFill>
                  <a:srgbClr val="C00000"/>
                </a:solidFill>
              </a:rPr>
              <a:t>group</a:t>
            </a:r>
          </a:p>
          <a:p>
            <a:endParaRPr lang="en-US" sz="3200" b="1" dirty="0" smtClean="0">
              <a:solidFill>
                <a:srgbClr val="C00000"/>
              </a:solidFill>
            </a:endParaRPr>
          </a:p>
          <a:p>
            <a:r>
              <a:rPr lang="en-US" sz="3200" b="1" dirty="0" smtClean="0">
                <a:solidFill>
                  <a:srgbClr val="C00000"/>
                </a:solidFill>
              </a:rPr>
              <a:t>Oral </a:t>
            </a:r>
            <a:r>
              <a:rPr lang="en-US" sz="3200" b="1" dirty="0" smtClean="0">
                <a:solidFill>
                  <a:srgbClr val="C00000"/>
                </a:solidFill>
              </a:rPr>
              <a:t>group</a:t>
            </a:r>
          </a:p>
          <a:p>
            <a:endParaRPr lang="en-US" sz="3200" b="1" dirty="0" smtClean="0">
              <a:solidFill>
                <a:srgbClr val="C00000"/>
              </a:solidFill>
            </a:endParaRPr>
          </a:p>
          <a:p>
            <a:r>
              <a:rPr lang="en-US" sz="3200" b="1" dirty="0" smtClean="0">
                <a:solidFill>
                  <a:srgbClr val="C00000"/>
                </a:solidFill>
              </a:rPr>
              <a:t>Other muscle groups</a:t>
            </a:r>
            <a:endParaRPr lang="en-US" sz="3200" b="1" dirty="0">
              <a:solidFill>
                <a:srgbClr val="C00000"/>
              </a:solidFill>
            </a:endParaRPr>
          </a:p>
        </p:txBody>
      </p:sp>
      <p:pic>
        <p:nvPicPr>
          <p:cNvPr id="28673" name="Picture 1" descr="C:\Users\User\Desktop\imagesCAK8ZNUO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600200"/>
            <a:ext cx="4343400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Muscles of the Face</a:t>
            </a:r>
            <a:endParaRPr lang="en-US" sz="4000" b="1" dirty="0">
              <a:solidFill>
                <a:srgbClr val="C00000"/>
              </a:solidFill>
            </a:endParaRPr>
          </a:p>
        </p:txBody>
      </p:sp>
      <p:pic>
        <p:nvPicPr>
          <p:cNvPr id="95235" name="Picture 3" descr="C:\Users\User\Desktop\facial.gi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371600"/>
            <a:ext cx="6934200" cy="5181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Orbital group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38600" cy="4449763"/>
          </a:xfrm>
        </p:spPr>
        <p:txBody>
          <a:bodyPr/>
          <a:lstStyle/>
          <a:p>
            <a:r>
              <a:rPr lang="en-US" dirty="0" smtClean="0"/>
              <a:t>Two muscles </a:t>
            </a:r>
            <a:r>
              <a:rPr lang="en-US" dirty="0" smtClean="0"/>
              <a:t>are</a:t>
            </a:r>
          </a:p>
          <a:p>
            <a:endParaRPr lang="en-US" dirty="0" smtClean="0"/>
          </a:p>
          <a:p>
            <a:pPr lvl="1"/>
            <a:r>
              <a:rPr lang="en-US" b="1" dirty="0" err="1" smtClean="0">
                <a:solidFill>
                  <a:schemeClr val="tx2"/>
                </a:solidFill>
              </a:rPr>
              <a:t>Orbicularis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en-US" b="1" dirty="0" err="1" smtClean="0">
                <a:solidFill>
                  <a:schemeClr val="tx2"/>
                </a:solidFill>
              </a:rPr>
              <a:t>oculi</a:t>
            </a:r>
            <a:endParaRPr lang="en-US" b="1" dirty="0" smtClean="0">
              <a:solidFill>
                <a:schemeClr val="tx2"/>
              </a:solidFill>
            </a:endParaRPr>
          </a:p>
          <a:p>
            <a:pPr lvl="1"/>
            <a:endParaRPr lang="en-US" b="1" dirty="0" smtClean="0">
              <a:solidFill>
                <a:schemeClr val="tx2"/>
              </a:solidFill>
            </a:endParaRPr>
          </a:p>
          <a:p>
            <a:pPr lvl="1"/>
            <a:r>
              <a:rPr lang="en-US" b="1" dirty="0" err="1" smtClean="0">
                <a:solidFill>
                  <a:schemeClr val="tx2"/>
                </a:solidFill>
              </a:rPr>
              <a:t>Corrugator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en-US" b="1" dirty="0" err="1" smtClean="0">
                <a:solidFill>
                  <a:schemeClr val="tx2"/>
                </a:solidFill>
              </a:rPr>
              <a:t>supercilii</a:t>
            </a:r>
            <a:endParaRPr lang="en-US" b="1" dirty="0" smtClean="0">
              <a:solidFill>
                <a:schemeClr val="tx2"/>
              </a:solidFill>
            </a:endParaRPr>
          </a:p>
          <a:p>
            <a:endParaRPr lang="en-US" b="1" dirty="0" smtClean="0">
              <a:solidFill>
                <a:schemeClr val="tx2"/>
              </a:solidFill>
            </a:endParaRPr>
          </a:p>
        </p:txBody>
      </p:sp>
      <p:pic>
        <p:nvPicPr>
          <p:cNvPr id="26625" name="Picture 1" descr="C:\Users\User\Desktop\1966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676400"/>
            <a:ext cx="4343400" cy="411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Scalp</a:t>
            </a:r>
            <a:endParaRPr lang="en-US" dirty="0"/>
          </a:p>
        </p:txBody>
      </p:sp>
      <p:pic>
        <p:nvPicPr>
          <p:cNvPr id="1026" name="Picture 2" descr="C:\Users\User\Desktop\anatomy of the skull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752600"/>
            <a:ext cx="3581399" cy="4572000"/>
          </a:xfrm>
          <a:prstGeom prst="rect">
            <a:avLst/>
          </a:prstGeom>
          <a:noFill/>
        </p:spPr>
      </p:pic>
      <p:pic>
        <p:nvPicPr>
          <p:cNvPr id="1028" name="Picture 4" descr="C:\Users\User\Desktop\image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1828800"/>
            <a:ext cx="3657600" cy="426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/>
          <a:lstStyle/>
          <a:p>
            <a:r>
              <a:rPr lang="en-US" sz="4000" dirty="0" err="1">
                <a:solidFill>
                  <a:schemeClr val="tx2"/>
                </a:solidFill>
              </a:rPr>
              <a:t>Orbicularis</a:t>
            </a:r>
            <a:r>
              <a:rPr lang="en-US" sz="4000" dirty="0">
                <a:solidFill>
                  <a:schemeClr val="tx2"/>
                </a:solidFill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</a:rPr>
              <a:t>oculi</a:t>
            </a:r>
            <a:endParaRPr lang="en-US" sz="4000" dirty="0">
              <a:solidFill>
                <a:schemeClr val="tx2"/>
              </a:solidFill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3434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3 parts-</a:t>
            </a:r>
          </a:p>
          <a:p>
            <a:pPr>
              <a:lnSpc>
                <a:spcPct val="90000"/>
              </a:lnSpc>
            </a:pPr>
            <a:r>
              <a:rPr lang="en-US" sz="2400" b="1" dirty="0">
                <a:solidFill>
                  <a:schemeClr val="tx2"/>
                </a:solidFill>
              </a:rPr>
              <a:t>Orbital </a:t>
            </a:r>
            <a:r>
              <a:rPr lang="en-US" sz="2400" b="1" dirty="0" smtClean="0">
                <a:solidFill>
                  <a:schemeClr val="tx2"/>
                </a:solidFill>
              </a:rPr>
              <a:t>part(outer)</a:t>
            </a:r>
            <a:endParaRPr lang="en-US" sz="2400" b="1" dirty="0">
              <a:solidFill>
                <a:schemeClr val="tx2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1800" dirty="0"/>
              <a:t>Originate from medial part of medial </a:t>
            </a:r>
            <a:r>
              <a:rPr lang="en-US" sz="1800" dirty="0" err="1"/>
              <a:t>palpebral</a:t>
            </a:r>
            <a:r>
              <a:rPr lang="en-US" sz="1800" dirty="0"/>
              <a:t> ligament and form concentric rings, return to point of origin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/>
              <a:t>    Action –closes the lids tightly</a:t>
            </a:r>
          </a:p>
          <a:p>
            <a:pPr>
              <a:lnSpc>
                <a:spcPct val="90000"/>
              </a:lnSpc>
            </a:pP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Palpebral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smtClean="0">
                <a:solidFill>
                  <a:schemeClr val="tx2"/>
                </a:solidFill>
              </a:rPr>
              <a:t>part(Inner)</a:t>
            </a:r>
            <a:endParaRPr lang="en-US" sz="2400" b="1" dirty="0">
              <a:solidFill>
                <a:schemeClr val="tx2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1800" dirty="0"/>
              <a:t>Originate from lateral part of medial </a:t>
            </a:r>
            <a:r>
              <a:rPr lang="en-US" sz="1800" dirty="0" err="1"/>
              <a:t>palpebral</a:t>
            </a:r>
            <a:r>
              <a:rPr lang="en-US" sz="1800" dirty="0"/>
              <a:t> ligament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Insert into lateral </a:t>
            </a:r>
            <a:r>
              <a:rPr lang="en-US" sz="1800" dirty="0" err="1"/>
              <a:t>palpebral</a:t>
            </a:r>
            <a:r>
              <a:rPr lang="en-US" sz="1800" dirty="0"/>
              <a:t> </a:t>
            </a:r>
            <a:r>
              <a:rPr lang="en-US" sz="1800" dirty="0" err="1"/>
              <a:t>raphe</a:t>
            </a:r>
            <a:endParaRPr lang="en-US" sz="18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/>
              <a:t>     Action-closes the lids gently</a:t>
            </a:r>
          </a:p>
          <a:p>
            <a:pPr>
              <a:lnSpc>
                <a:spcPct val="90000"/>
              </a:lnSpc>
            </a:pPr>
            <a:r>
              <a:rPr lang="en-US" sz="2400" b="1" dirty="0" err="1">
                <a:solidFill>
                  <a:schemeClr val="tx2"/>
                </a:solidFill>
              </a:rPr>
              <a:t>Lacrimal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smtClean="0">
                <a:solidFill>
                  <a:schemeClr val="tx2"/>
                </a:solidFill>
              </a:rPr>
              <a:t>part(Small)</a:t>
            </a:r>
            <a:endParaRPr lang="en-US" sz="2400" b="1" dirty="0">
              <a:solidFill>
                <a:schemeClr val="tx2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1800" dirty="0"/>
              <a:t>Originate from </a:t>
            </a:r>
            <a:r>
              <a:rPr lang="en-US" sz="1800" dirty="0" err="1"/>
              <a:t>lacrimal</a:t>
            </a:r>
            <a:r>
              <a:rPr lang="en-US" sz="1800" dirty="0"/>
              <a:t> fascia&amp; </a:t>
            </a:r>
            <a:r>
              <a:rPr lang="en-US" sz="1800" dirty="0" err="1"/>
              <a:t>lacrimal</a:t>
            </a:r>
            <a:r>
              <a:rPr lang="en-US" sz="1800" dirty="0"/>
              <a:t> bone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Insert into upper &amp;lower tarsi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/>
              <a:t>     Action-dilate </a:t>
            </a:r>
            <a:r>
              <a:rPr lang="en-US" sz="2000" dirty="0" err="1"/>
              <a:t>lacrimal</a:t>
            </a:r>
            <a:r>
              <a:rPr lang="en-US" sz="2000" dirty="0"/>
              <a:t> sac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Orbicularis</a:t>
            </a:r>
            <a:r>
              <a:rPr lang="en-US" dirty="0" smtClean="0"/>
              <a:t> </a:t>
            </a:r>
            <a:r>
              <a:rPr lang="en-US" dirty="0" err="1" smtClean="0"/>
              <a:t>oculi</a:t>
            </a:r>
            <a:endParaRPr lang="en-US" dirty="0"/>
          </a:p>
        </p:txBody>
      </p:sp>
      <p:pic>
        <p:nvPicPr>
          <p:cNvPr id="96258" name="Picture 2" descr="C:\Users\User\Desktop\1966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524000"/>
            <a:ext cx="8229600" cy="487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Orbicularis</a:t>
            </a:r>
            <a:r>
              <a:rPr lang="en-US" dirty="0" smtClean="0"/>
              <a:t> </a:t>
            </a:r>
            <a:r>
              <a:rPr lang="en-US" dirty="0" err="1" smtClean="0"/>
              <a:t>oculi</a:t>
            </a:r>
            <a:endParaRPr lang="en-US" dirty="0"/>
          </a:p>
        </p:txBody>
      </p:sp>
      <p:grpSp>
        <p:nvGrpSpPr>
          <p:cNvPr id="4" name="Group 11"/>
          <p:cNvGrpSpPr>
            <a:grpSpLocks noGrp="1"/>
          </p:cNvGrpSpPr>
          <p:nvPr>
            <p:ph idx="1"/>
          </p:nvPr>
        </p:nvGrpSpPr>
        <p:grpSpPr bwMode="auto">
          <a:xfrm>
            <a:off x="457200" y="1295401"/>
            <a:ext cx="8229600" cy="2743200"/>
            <a:chOff x="1248" y="2448"/>
            <a:chExt cx="4224" cy="882"/>
          </a:xfrm>
        </p:grpSpPr>
        <p:pic>
          <p:nvPicPr>
            <p:cNvPr id="5" name="Picture 5" descr="Image-16"/>
            <p:cNvPicPr>
              <a:picLocks noChangeAspect="1" noChangeArrowheads="1"/>
            </p:cNvPicPr>
            <p:nvPr/>
          </p:nvPicPr>
          <p:blipFill>
            <a:blip r:embed="rId3" cstate="print"/>
            <a:srcRect l="2260" r="2824" b="36798"/>
            <a:stretch>
              <a:fillRect/>
            </a:stretch>
          </p:blipFill>
          <p:spPr bwMode="auto">
            <a:xfrm>
              <a:off x="1248" y="2448"/>
              <a:ext cx="4224" cy="8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 Box 7"/>
            <p:cNvSpPr txBox="1">
              <a:spLocks noChangeArrowheads="1"/>
            </p:cNvSpPr>
            <p:nvPr/>
          </p:nvSpPr>
          <p:spPr bwMode="auto">
            <a:xfrm>
              <a:off x="2920" y="2491"/>
              <a:ext cx="10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</a:rPr>
                <a:t>Palpebral part</a:t>
              </a:r>
            </a:p>
          </p:txBody>
        </p:sp>
        <p:sp>
          <p:nvSpPr>
            <p:cNvPr id="7" name="Text Box 8"/>
            <p:cNvSpPr txBox="1">
              <a:spLocks noChangeArrowheads="1"/>
            </p:cNvSpPr>
            <p:nvPr/>
          </p:nvSpPr>
          <p:spPr bwMode="auto">
            <a:xfrm>
              <a:off x="4460" y="2491"/>
              <a:ext cx="9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</a:rPr>
                <a:t>Orbital part</a:t>
              </a:r>
            </a:p>
          </p:txBody>
        </p:sp>
      </p:grpSp>
      <p:pic>
        <p:nvPicPr>
          <p:cNvPr id="12" name="Picture 10" descr="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4124325"/>
            <a:ext cx="2001838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Orbicularis</a:t>
            </a:r>
            <a:r>
              <a:rPr lang="en-US" dirty="0" smtClean="0"/>
              <a:t> </a:t>
            </a:r>
            <a:r>
              <a:rPr lang="en-US" dirty="0" err="1" smtClean="0"/>
              <a:t>oculi</a:t>
            </a:r>
            <a:endParaRPr lang="en-US" dirty="0"/>
          </a:p>
        </p:txBody>
      </p:sp>
      <p:pic>
        <p:nvPicPr>
          <p:cNvPr id="5" name="Picture 5" descr="Image-2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bright="-24000" contrast="36000"/>
          </a:blip>
          <a:srcRect l="5882" t="5882" r="8824" b="20589"/>
          <a:stretch>
            <a:fillRect/>
          </a:stretch>
        </p:blipFill>
        <p:spPr bwMode="auto">
          <a:xfrm>
            <a:off x="609600" y="1752600"/>
            <a:ext cx="8153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 smtClean="0">
                <a:solidFill>
                  <a:srgbClr val="C00000"/>
                </a:solidFill>
                <a:latin typeface="Tahoma" pitchFamily="34" charset="0"/>
              </a:rPr>
              <a:t>Corrugator</a:t>
            </a:r>
            <a:r>
              <a:rPr lang="en-US" sz="4000" b="1" dirty="0" smtClean="0">
                <a:solidFill>
                  <a:srgbClr val="C00000"/>
                </a:solidFill>
                <a:latin typeface="Tahoma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ahoma" pitchFamily="34" charset="0"/>
              </a:rPr>
              <a:t>supercillii</a:t>
            </a:r>
            <a:r>
              <a:rPr lang="en-US" sz="4000" b="1" dirty="0" smtClean="0">
                <a:solidFill>
                  <a:srgbClr val="C00000"/>
                </a:solidFill>
                <a:latin typeface="Tahoma" pitchFamily="34" charset="0"/>
              </a:rPr>
              <a:t>  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447801"/>
            <a:ext cx="4038600" cy="37338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latin typeface="Tahoma" pitchFamily="34" charset="0"/>
              </a:rPr>
              <a:t>Origin</a:t>
            </a:r>
            <a:r>
              <a:rPr lang="en-US" sz="2400" dirty="0" smtClean="0">
                <a:latin typeface="Tahoma" pitchFamily="34" charset="0"/>
              </a:rPr>
              <a:t> : </a:t>
            </a:r>
            <a:r>
              <a:rPr lang="en-US" sz="2400" dirty="0" err="1" smtClean="0">
                <a:latin typeface="Tahoma" pitchFamily="34" charset="0"/>
              </a:rPr>
              <a:t>superciliary</a:t>
            </a:r>
            <a:r>
              <a:rPr lang="en-US" sz="2400" dirty="0" smtClean="0">
                <a:latin typeface="Tahoma" pitchFamily="34" charset="0"/>
              </a:rPr>
              <a:t> arch</a:t>
            </a:r>
          </a:p>
          <a:p>
            <a:pPr>
              <a:spcBef>
                <a:spcPct val="50000"/>
              </a:spcBef>
            </a:pPr>
            <a:r>
              <a:rPr lang="en-US" sz="2400" b="1" dirty="0" smtClean="0">
                <a:latin typeface="Tahoma" pitchFamily="34" charset="0"/>
              </a:rPr>
              <a:t>Insertion</a:t>
            </a:r>
            <a:r>
              <a:rPr lang="en-US" sz="2400" dirty="0" smtClean="0">
                <a:latin typeface="Tahoma" pitchFamily="34" charset="0"/>
              </a:rPr>
              <a:t>: skin of the eyebrow</a:t>
            </a:r>
          </a:p>
          <a:p>
            <a:pPr>
              <a:spcBef>
                <a:spcPct val="50000"/>
              </a:spcBef>
            </a:pPr>
            <a:r>
              <a:rPr lang="en-US" sz="2400" b="1" dirty="0" smtClean="0">
                <a:latin typeface="Tahoma" pitchFamily="34" charset="0"/>
              </a:rPr>
              <a:t>Action</a:t>
            </a:r>
            <a:r>
              <a:rPr lang="en-US" sz="2400" dirty="0" smtClean="0">
                <a:latin typeface="Tahoma" pitchFamily="34" charset="0"/>
              </a:rPr>
              <a:t>: produces vertical wrinkles of the forehead in frowning as an expression of annoyance</a:t>
            </a:r>
          </a:p>
          <a:p>
            <a:endParaRPr lang="en-US" dirty="0"/>
          </a:p>
        </p:txBody>
      </p:sp>
      <p:pic>
        <p:nvPicPr>
          <p:cNvPr id="7" name="Picture 8" descr="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371600"/>
            <a:ext cx="35052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2"/>
                </a:solidFill>
              </a:rPr>
              <a:t>Nasal group</a:t>
            </a: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Three muscles are associated with the nasal group:</a:t>
            </a:r>
          </a:p>
          <a:p>
            <a:pPr lvl="1"/>
            <a:r>
              <a:rPr lang="en-US" sz="2800" b="1" dirty="0" err="1" smtClean="0">
                <a:solidFill>
                  <a:schemeClr val="tx2"/>
                </a:solidFill>
              </a:rPr>
              <a:t>Nasalis</a:t>
            </a:r>
            <a:endParaRPr lang="en-US" sz="2800" b="1" dirty="0" smtClean="0">
              <a:solidFill>
                <a:schemeClr val="tx2"/>
              </a:solidFill>
            </a:endParaRPr>
          </a:p>
          <a:p>
            <a:pPr lvl="1"/>
            <a:r>
              <a:rPr lang="en-US" sz="2800" b="1" dirty="0" err="1" smtClean="0">
                <a:solidFill>
                  <a:schemeClr val="tx2"/>
                </a:solidFill>
              </a:rPr>
              <a:t>Procerus</a:t>
            </a:r>
            <a:endParaRPr lang="en-US" sz="2800" b="1" dirty="0" smtClean="0">
              <a:solidFill>
                <a:schemeClr val="tx2"/>
              </a:solidFill>
            </a:endParaRPr>
          </a:p>
          <a:p>
            <a:pPr lvl="1"/>
            <a:r>
              <a:rPr lang="en-US" sz="2800" b="1" dirty="0" smtClean="0">
                <a:solidFill>
                  <a:schemeClr val="tx2"/>
                </a:solidFill>
              </a:rPr>
              <a:t>Depressor </a:t>
            </a:r>
            <a:r>
              <a:rPr lang="en-US" sz="2800" b="1" dirty="0" err="1" smtClean="0">
                <a:solidFill>
                  <a:schemeClr val="tx2"/>
                </a:solidFill>
              </a:rPr>
              <a:t>septi</a:t>
            </a:r>
            <a:r>
              <a:rPr lang="en-US" sz="2800" b="1" dirty="0" smtClean="0">
                <a:solidFill>
                  <a:schemeClr val="tx2"/>
                </a:solidFill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</a:rPr>
              <a:t>nasi</a:t>
            </a:r>
            <a:r>
              <a:rPr lang="en-US" sz="2800" b="1" dirty="0" smtClean="0">
                <a:solidFill>
                  <a:schemeClr val="tx2"/>
                </a:solidFill>
              </a:rPr>
              <a:t> </a:t>
            </a:r>
            <a:endParaRPr lang="en-US" sz="2800" b="1" dirty="0">
              <a:solidFill>
                <a:schemeClr val="tx2"/>
              </a:solidFill>
            </a:endParaRPr>
          </a:p>
        </p:txBody>
      </p:sp>
      <p:pic>
        <p:nvPicPr>
          <p:cNvPr id="22529" name="Picture 1" descr="C:\Users\User\Desktop\978-1-60406-081-2c030_f008b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676400"/>
            <a:ext cx="3886200" cy="3276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Nasal group</a:t>
            </a:r>
            <a:endParaRPr lang="en-US" dirty="0"/>
          </a:p>
        </p:txBody>
      </p:sp>
      <p:pic>
        <p:nvPicPr>
          <p:cNvPr id="97282" name="Picture 2" descr="C:\Users\User\Desktop\Nasalis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600200"/>
            <a:ext cx="6858000" cy="495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  <a:latin typeface="Tahoma" pitchFamily="34" charset="0"/>
              </a:rPr>
              <a:t>Compressor </a:t>
            </a:r>
            <a:r>
              <a:rPr lang="en-US" sz="3200" b="1" dirty="0" err="1" smtClean="0">
                <a:solidFill>
                  <a:schemeClr val="tx2"/>
                </a:solidFill>
                <a:latin typeface="Tahoma" pitchFamily="34" charset="0"/>
              </a:rPr>
              <a:t>naris</a:t>
            </a:r>
            <a:r>
              <a:rPr lang="en-US" sz="3200" b="1" dirty="0" smtClean="0">
                <a:solidFill>
                  <a:schemeClr val="tx2"/>
                </a:solidFill>
                <a:latin typeface="Tahoma" pitchFamily="34" charset="0"/>
              </a:rPr>
              <a:t>  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91000" cy="4525963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endParaRPr lang="en-US" sz="2400" b="1" dirty="0" smtClean="0">
              <a:latin typeface="Tahoma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2400" b="1" dirty="0" smtClean="0">
                <a:latin typeface="Tahoma" pitchFamily="34" charset="0"/>
              </a:rPr>
              <a:t>Origin</a:t>
            </a:r>
            <a:r>
              <a:rPr lang="en-US" sz="2400" dirty="0" smtClean="0">
                <a:latin typeface="Tahoma" pitchFamily="34" charset="0"/>
              </a:rPr>
              <a:t>: Frontal process of the maxilla</a:t>
            </a:r>
          </a:p>
          <a:p>
            <a:pPr>
              <a:spcBef>
                <a:spcPct val="50000"/>
              </a:spcBef>
            </a:pPr>
            <a:r>
              <a:rPr lang="en-US" sz="2400" b="1" dirty="0" smtClean="0">
                <a:latin typeface="Tahoma" pitchFamily="34" charset="0"/>
              </a:rPr>
              <a:t>Insertion</a:t>
            </a:r>
            <a:r>
              <a:rPr lang="en-US" sz="2400" dirty="0" smtClean="0">
                <a:latin typeface="Tahoma" pitchFamily="34" charset="0"/>
              </a:rPr>
              <a:t>: </a:t>
            </a:r>
            <a:r>
              <a:rPr lang="en-US" sz="2400" dirty="0" err="1" smtClean="0">
                <a:latin typeface="Tahoma" pitchFamily="34" charset="0"/>
              </a:rPr>
              <a:t>Aponeurosis</a:t>
            </a:r>
            <a:r>
              <a:rPr lang="en-US" sz="2400" dirty="0" smtClean="0">
                <a:latin typeface="Tahoma" pitchFamily="34" charset="0"/>
              </a:rPr>
              <a:t> which crosses the bridge of the nose</a:t>
            </a:r>
          </a:p>
          <a:p>
            <a:pPr>
              <a:spcBef>
                <a:spcPct val="50000"/>
              </a:spcBef>
            </a:pPr>
            <a:r>
              <a:rPr lang="en-US" sz="2400" b="1" dirty="0" smtClean="0">
                <a:latin typeface="Tahoma" pitchFamily="34" charset="0"/>
              </a:rPr>
              <a:t>Action</a:t>
            </a:r>
            <a:r>
              <a:rPr lang="en-US" sz="2400" dirty="0" smtClean="0">
                <a:latin typeface="Tahoma" pitchFamily="34" charset="0"/>
              </a:rPr>
              <a:t>: Compresses the mobile nasal cartilages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447800"/>
            <a:ext cx="4038600" cy="4349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  <a:latin typeface="Tahoma" pitchFamily="34" charset="0"/>
              </a:rPr>
              <a:t>Dilator </a:t>
            </a:r>
            <a:r>
              <a:rPr lang="en-US" sz="3600" b="1" dirty="0" err="1" smtClean="0">
                <a:solidFill>
                  <a:schemeClr val="tx2"/>
                </a:solidFill>
                <a:latin typeface="Tahoma" pitchFamily="34" charset="0"/>
              </a:rPr>
              <a:t>naris</a:t>
            </a:r>
            <a:r>
              <a:rPr lang="en-US" sz="3600" b="1" dirty="0" smtClean="0">
                <a:solidFill>
                  <a:schemeClr val="tx2"/>
                </a:solidFill>
                <a:latin typeface="Tahoma" pitchFamily="34" charset="0"/>
              </a:rPr>
              <a:t>  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95800" cy="4525963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latin typeface="Tahoma" pitchFamily="34" charset="0"/>
              </a:rPr>
              <a:t>Origin : </a:t>
            </a:r>
            <a:r>
              <a:rPr lang="en-US" sz="2400" dirty="0" smtClean="0">
                <a:latin typeface="Tahoma" pitchFamily="34" charset="0"/>
              </a:rPr>
              <a:t>Maxilla bone</a:t>
            </a:r>
          </a:p>
          <a:p>
            <a:pPr>
              <a:spcBef>
                <a:spcPct val="50000"/>
              </a:spcBef>
            </a:pPr>
            <a:r>
              <a:rPr lang="en-US" sz="2400" b="1" dirty="0" smtClean="0">
                <a:latin typeface="Tahoma" pitchFamily="34" charset="0"/>
              </a:rPr>
              <a:t>Insertion: </a:t>
            </a:r>
            <a:r>
              <a:rPr lang="en-US" sz="2400" dirty="0" smtClean="0">
                <a:latin typeface="Tahoma" pitchFamily="34" charset="0"/>
              </a:rPr>
              <a:t>Ala of the nose</a:t>
            </a:r>
          </a:p>
          <a:p>
            <a:pPr>
              <a:spcBef>
                <a:spcPct val="50000"/>
              </a:spcBef>
            </a:pPr>
            <a:r>
              <a:rPr lang="en-US" sz="2400" b="1" dirty="0" smtClean="0">
                <a:latin typeface="Tahoma" pitchFamily="34" charset="0"/>
              </a:rPr>
              <a:t>Action: </a:t>
            </a:r>
            <a:r>
              <a:rPr lang="en-US" sz="2400" dirty="0" smtClean="0">
                <a:latin typeface="Tahoma" pitchFamily="34" charset="0"/>
              </a:rPr>
              <a:t>Widens the nasal aperture (by pulling the </a:t>
            </a:r>
            <a:r>
              <a:rPr lang="en-US" sz="2400" dirty="0" err="1" smtClean="0">
                <a:latin typeface="Tahoma" pitchFamily="34" charset="0"/>
              </a:rPr>
              <a:t>alar</a:t>
            </a:r>
            <a:r>
              <a:rPr lang="en-US" sz="2400" dirty="0" smtClean="0">
                <a:latin typeface="Tahoma" pitchFamily="34" charset="0"/>
              </a:rPr>
              <a:t> laterally) in deep inspiration; is also a sign of anger</a:t>
            </a:r>
          </a:p>
          <a:p>
            <a:endParaRPr lang="en-US" dirty="0"/>
          </a:p>
        </p:txBody>
      </p:sp>
      <p:pic>
        <p:nvPicPr>
          <p:cNvPr id="5" name="Picture 5" descr="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524000"/>
            <a:ext cx="3581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 smtClean="0">
                <a:solidFill>
                  <a:schemeClr val="tx2"/>
                </a:solidFill>
                <a:latin typeface="Tahoma" pitchFamily="34" charset="0"/>
              </a:rPr>
              <a:t>Procerus</a:t>
            </a: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572000" cy="4525963"/>
          </a:xfrm>
        </p:spPr>
        <p:txBody>
          <a:bodyPr>
            <a:normAutofit lnSpcReduction="10000"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latin typeface="Tahoma" pitchFamily="34" charset="0"/>
              </a:rPr>
              <a:t>Origin: </a:t>
            </a:r>
            <a:r>
              <a:rPr lang="en-US" dirty="0" smtClean="0">
                <a:latin typeface="Tahoma" pitchFamily="34" charset="0"/>
              </a:rPr>
              <a:t>nasal bone and lateral nasal cartilage</a:t>
            </a:r>
          </a:p>
          <a:p>
            <a:pPr>
              <a:spcBef>
                <a:spcPct val="50000"/>
              </a:spcBef>
            </a:pPr>
            <a:r>
              <a:rPr lang="en-US" b="1" dirty="0" smtClean="0">
                <a:latin typeface="Tahoma" pitchFamily="34" charset="0"/>
              </a:rPr>
              <a:t>Insertion: </a:t>
            </a:r>
            <a:r>
              <a:rPr lang="en-US" dirty="0" smtClean="0">
                <a:latin typeface="Tahoma" pitchFamily="34" charset="0"/>
              </a:rPr>
              <a:t>skin between the eyebrows</a:t>
            </a:r>
          </a:p>
          <a:p>
            <a:pPr>
              <a:spcBef>
                <a:spcPct val="50000"/>
              </a:spcBef>
            </a:pPr>
            <a:r>
              <a:rPr lang="en-US" b="1" dirty="0" smtClean="0">
                <a:latin typeface="Tahoma" pitchFamily="34" charset="0"/>
              </a:rPr>
              <a:t>Action: </a:t>
            </a:r>
          </a:p>
          <a:p>
            <a:pPr lvl="1">
              <a:spcBef>
                <a:spcPct val="50000"/>
              </a:spcBef>
            </a:pPr>
            <a:r>
              <a:rPr lang="en-US" dirty="0" smtClean="0">
                <a:latin typeface="Tahoma" pitchFamily="34" charset="0"/>
              </a:rPr>
              <a:t>pulls down the medial end of the eyebrow</a:t>
            </a:r>
          </a:p>
          <a:p>
            <a:pPr lvl="1">
              <a:spcBef>
                <a:spcPct val="50000"/>
              </a:spcBef>
            </a:pPr>
            <a:r>
              <a:rPr lang="en-US" dirty="0" smtClean="0">
                <a:latin typeface="Tahoma" pitchFamily="34" charset="0"/>
              </a:rPr>
              <a:t>wrinkles the skin of the nose transversely in 		  frowning</a:t>
            </a:r>
          </a:p>
          <a:p>
            <a:endParaRPr lang="en-US" dirty="0"/>
          </a:p>
        </p:txBody>
      </p:sp>
      <p:pic>
        <p:nvPicPr>
          <p:cNvPr id="5" name="Picture 5" descr="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752600"/>
            <a:ext cx="3505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2"/>
            <a:ext cx="8229600" cy="1093788"/>
          </a:xfrm>
        </p:spPr>
        <p:txBody>
          <a:bodyPr>
            <a:normAutofit/>
          </a:bodyPr>
          <a:lstStyle/>
          <a:p>
            <a:r>
              <a:rPr lang="en-US" dirty="0" smtClean="0"/>
              <a:t>Scalp</a:t>
            </a:r>
            <a:endParaRPr lang="en-US" dirty="0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24000"/>
            <a:ext cx="4038600" cy="4606925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/>
              <a:t>The scalp is a multilayered structure with layers that can be defined by the word itself:</a:t>
            </a:r>
          </a:p>
          <a:p>
            <a:pPr lvl="1"/>
            <a:r>
              <a:rPr lang="en-US" sz="3300" b="1" dirty="0" smtClean="0">
                <a:solidFill>
                  <a:srgbClr val="C00000"/>
                </a:solidFill>
              </a:rPr>
              <a:t>S</a:t>
            </a:r>
            <a:r>
              <a:rPr lang="en-US" sz="3300" dirty="0" smtClean="0">
                <a:solidFill>
                  <a:srgbClr val="C00000"/>
                </a:solidFill>
              </a:rPr>
              <a:t>-skin</a:t>
            </a:r>
          </a:p>
          <a:p>
            <a:pPr lvl="1"/>
            <a:r>
              <a:rPr lang="en-US" sz="3300" b="1" dirty="0" smtClean="0">
                <a:solidFill>
                  <a:srgbClr val="C00000"/>
                </a:solidFill>
              </a:rPr>
              <a:t>C</a:t>
            </a:r>
            <a:r>
              <a:rPr lang="en-US" sz="3300" dirty="0" smtClean="0">
                <a:solidFill>
                  <a:srgbClr val="C00000"/>
                </a:solidFill>
              </a:rPr>
              <a:t>-connective tissue (dense)</a:t>
            </a:r>
          </a:p>
          <a:p>
            <a:pPr lvl="1"/>
            <a:r>
              <a:rPr lang="en-US" sz="3300" b="1" dirty="0" smtClean="0">
                <a:solidFill>
                  <a:srgbClr val="C00000"/>
                </a:solidFill>
              </a:rPr>
              <a:t>A</a:t>
            </a:r>
            <a:r>
              <a:rPr lang="en-US" sz="3300" dirty="0" smtClean="0">
                <a:solidFill>
                  <a:srgbClr val="C00000"/>
                </a:solidFill>
              </a:rPr>
              <a:t>-</a:t>
            </a:r>
            <a:r>
              <a:rPr lang="en-US" sz="3300" dirty="0" err="1" smtClean="0">
                <a:solidFill>
                  <a:srgbClr val="C00000"/>
                </a:solidFill>
              </a:rPr>
              <a:t>aponeurotic</a:t>
            </a:r>
            <a:r>
              <a:rPr lang="en-US" sz="3300" dirty="0" smtClean="0">
                <a:solidFill>
                  <a:srgbClr val="C00000"/>
                </a:solidFill>
              </a:rPr>
              <a:t> layer (</a:t>
            </a:r>
            <a:r>
              <a:rPr lang="en-US" sz="3300" dirty="0" err="1" smtClean="0">
                <a:solidFill>
                  <a:srgbClr val="C00000"/>
                </a:solidFill>
              </a:rPr>
              <a:t>galea</a:t>
            </a:r>
            <a:r>
              <a:rPr lang="en-US" sz="3300" dirty="0" smtClean="0">
                <a:solidFill>
                  <a:srgbClr val="C00000"/>
                </a:solidFill>
              </a:rPr>
              <a:t> </a:t>
            </a:r>
            <a:r>
              <a:rPr lang="en-US" sz="3300" dirty="0" err="1" smtClean="0">
                <a:solidFill>
                  <a:srgbClr val="C00000"/>
                </a:solidFill>
              </a:rPr>
              <a:t>aponeurotica</a:t>
            </a:r>
            <a:r>
              <a:rPr lang="en-US" sz="3300" dirty="0" smtClean="0">
                <a:solidFill>
                  <a:srgbClr val="C00000"/>
                </a:solidFill>
              </a:rPr>
              <a:t>)</a:t>
            </a:r>
          </a:p>
          <a:p>
            <a:pPr lvl="1"/>
            <a:r>
              <a:rPr lang="en-US" sz="3300" b="1" dirty="0" smtClean="0">
                <a:solidFill>
                  <a:srgbClr val="C00000"/>
                </a:solidFill>
              </a:rPr>
              <a:t>L</a:t>
            </a:r>
            <a:r>
              <a:rPr lang="en-US" sz="3300" dirty="0" smtClean="0">
                <a:solidFill>
                  <a:srgbClr val="C00000"/>
                </a:solidFill>
              </a:rPr>
              <a:t>-loose connective tissue</a:t>
            </a:r>
          </a:p>
          <a:p>
            <a:pPr lvl="1"/>
            <a:r>
              <a:rPr lang="en-US" sz="3300" b="1" dirty="0" smtClean="0">
                <a:solidFill>
                  <a:srgbClr val="C00000"/>
                </a:solidFill>
              </a:rPr>
              <a:t>P</a:t>
            </a:r>
            <a:r>
              <a:rPr lang="en-US" sz="3300" dirty="0" smtClean="0">
                <a:solidFill>
                  <a:srgbClr val="C00000"/>
                </a:solidFill>
              </a:rPr>
              <a:t>-</a:t>
            </a:r>
            <a:r>
              <a:rPr lang="en-US" sz="3300" dirty="0" err="1" smtClean="0">
                <a:solidFill>
                  <a:srgbClr val="C00000"/>
                </a:solidFill>
              </a:rPr>
              <a:t>pericranium</a:t>
            </a:r>
            <a:endParaRPr lang="en-US" sz="3300" dirty="0" smtClean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zh-CN" altLang="en-US" sz="2400" dirty="0"/>
          </a:p>
        </p:txBody>
      </p:sp>
      <p:pic>
        <p:nvPicPr>
          <p:cNvPr id="99332" name="Picture 4" descr="头皮4-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lum bright="-30000" contrast="48000"/>
          </a:blip>
          <a:srcRect/>
          <a:stretch>
            <a:fillRect/>
          </a:stretch>
        </p:blipFill>
        <p:spPr>
          <a:xfrm>
            <a:off x="4932363" y="1371600"/>
            <a:ext cx="2511425" cy="2666999"/>
          </a:xfrm>
          <a:noFill/>
          <a:ln/>
        </p:spPr>
      </p:pic>
      <p:pic>
        <p:nvPicPr>
          <p:cNvPr id="99333" name="Picture 5" descr="头皮4-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lum bright="-30000" contrast="42000"/>
          </a:blip>
          <a:srcRect/>
          <a:stretch>
            <a:fillRect/>
          </a:stretch>
        </p:blipFill>
        <p:spPr>
          <a:xfrm>
            <a:off x="4500563" y="4191000"/>
            <a:ext cx="4262437" cy="2362200"/>
          </a:xfrm>
          <a:noFill/>
          <a:ln/>
        </p:spPr>
      </p:pic>
      <p:sp>
        <p:nvSpPr>
          <p:cNvPr id="99334" name="AutoShape 6"/>
          <p:cNvSpPr>
            <a:spLocks noChangeArrowheads="1"/>
          </p:cNvSpPr>
          <p:nvPr/>
        </p:nvSpPr>
        <p:spPr bwMode="auto">
          <a:xfrm rot="6499805">
            <a:off x="6375177" y="2185958"/>
            <a:ext cx="1714247" cy="1998731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noFill/>
          <a:ln w="28575">
            <a:solidFill>
              <a:srgbClr val="1F05A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9" name="Elbow Connector 8"/>
          <p:cNvCxnSpPr/>
          <p:nvPr/>
        </p:nvCxnSpPr>
        <p:spPr>
          <a:xfrm>
            <a:off x="2286000" y="3429000"/>
            <a:ext cx="3429000" cy="914400"/>
          </a:xfrm>
          <a:prstGeom prst="bentConnector3">
            <a:avLst>
              <a:gd name="adj1" fmla="val 60516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/>
          <p:nvPr/>
        </p:nvCxnSpPr>
        <p:spPr>
          <a:xfrm>
            <a:off x="3810000" y="3810000"/>
            <a:ext cx="1676400" cy="762000"/>
          </a:xfrm>
          <a:prstGeom prst="bentConnector3">
            <a:avLst>
              <a:gd name="adj1" fmla="val 1927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962400" y="4724400"/>
            <a:ext cx="1143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419600" y="5029200"/>
            <a:ext cx="381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3124200" y="5334000"/>
            <a:ext cx="1452563" cy="152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1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Oral group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The muscles in the oral group move the lips and cheek:</a:t>
            </a:r>
          </a:p>
          <a:p>
            <a:pPr lvl="1"/>
            <a:endParaRPr lang="en-US" sz="3300" b="1" dirty="0" smtClean="0">
              <a:solidFill>
                <a:schemeClr val="tx2"/>
              </a:solidFill>
            </a:endParaRPr>
          </a:p>
          <a:p>
            <a:pPr lvl="1"/>
            <a:r>
              <a:rPr lang="en-US" sz="3300" b="1" dirty="0" err="1" smtClean="0">
                <a:solidFill>
                  <a:schemeClr val="tx2"/>
                </a:solidFill>
              </a:rPr>
              <a:t>Orbicularis</a:t>
            </a:r>
            <a:r>
              <a:rPr lang="en-US" sz="3300" b="1" dirty="0" smtClean="0">
                <a:solidFill>
                  <a:schemeClr val="tx2"/>
                </a:solidFill>
              </a:rPr>
              <a:t> </a:t>
            </a:r>
            <a:r>
              <a:rPr lang="en-US" sz="3300" b="1" dirty="0" err="1" smtClean="0">
                <a:solidFill>
                  <a:schemeClr val="tx2"/>
                </a:solidFill>
              </a:rPr>
              <a:t>oris</a:t>
            </a:r>
            <a:endParaRPr lang="en-US" sz="3300" b="1" dirty="0" smtClean="0">
              <a:solidFill>
                <a:schemeClr val="tx2"/>
              </a:solidFill>
            </a:endParaRPr>
          </a:p>
          <a:p>
            <a:pPr lvl="1"/>
            <a:r>
              <a:rPr lang="en-US" sz="3300" b="1" dirty="0" err="1" smtClean="0">
                <a:solidFill>
                  <a:schemeClr val="tx2"/>
                </a:solidFill>
              </a:rPr>
              <a:t>Buccinator</a:t>
            </a:r>
            <a:r>
              <a:rPr lang="en-US" sz="3300" b="1" dirty="0" smtClean="0">
                <a:solidFill>
                  <a:schemeClr val="tx2"/>
                </a:solidFill>
              </a:rPr>
              <a:t> </a:t>
            </a:r>
          </a:p>
          <a:p>
            <a:pPr lvl="1"/>
            <a:r>
              <a:rPr lang="en-US" sz="3300" b="1" dirty="0" smtClean="0">
                <a:solidFill>
                  <a:schemeClr val="tx2"/>
                </a:solidFill>
              </a:rPr>
              <a:t>Lower group of oral muscles</a:t>
            </a:r>
          </a:p>
          <a:p>
            <a:pPr lvl="2"/>
            <a:r>
              <a:rPr lang="en-US" sz="2600" b="1" dirty="0" smtClean="0"/>
              <a:t>depressor </a:t>
            </a:r>
            <a:r>
              <a:rPr lang="en-US" sz="2600" b="1" dirty="0" err="1" smtClean="0"/>
              <a:t>anguli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oris</a:t>
            </a:r>
            <a:endParaRPr lang="en-US" sz="2600" b="1" dirty="0" smtClean="0"/>
          </a:p>
          <a:p>
            <a:pPr lvl="2"/>
            <a:r>
              <a:rPr lang="en-US" sz="2600" b="1" dirty="0" smtClean="0"/>
              <a:t>depressor </a:t>
            </a:r>
            <a:r>
              <a:rPr lang="en-US" sz="2600" b="1" dirty="0" err="1" smtClean="0"/>
              <a:t>labii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inferioris</a:t>
            </a:r>
            <a:endParaRPr lang="en-US" sz="2600" b="1" dirty="0" smtClean="0"/>
          </a:p>
          <a:p>
            <a:pPr lvl="2"/>
            <a:r>
              <a:rPr lang="en-US" sz="2600" b="1" dirty="0" err="1" smtClean="0"/>
              <a:t>Mentalis</a:t>
            </a:r>
            <a:endParaRPr lang="en-US" sz="2600" b="1" dirty="0" smtClean="0"/>
          </a:p>
          <a:p>
            <a:pPr lvl="1"/>
            <a:r>
              <a:rPr lang="en-US" sz="3300" b="1" dirty="0" smtClean="0">
                <a:solidFill>
                  <a:schemeClr val="tx2"/>
                </a:solidFill>
              </a:rPr>
              <a:t>Upper group of oral muscles </a:t>
            </a:r>
          </a:p>
          <a:p>
            <a:pPr lvl="2"/>
            <a:r>
              <a:rPr lang="en-US" sz="2600" b="1" dirty="0" err="1" smtClean="0"/>
              <a:t>risorius</a:t>
            </a:r>
            <a:r>
              <a:rPr lang="en-US" sz="2600" b="1" dirty="0" smtClean="0"/>
              <a:t> </a:t>
            </a:r>
          </a:p>
          <a:p>
            <a:pPr lvl="2"/>
            <a:r>
              <a:rPr lang="en-US" sz="2600" b="1" dirty="0" err="1" smtClean="0"/>
              <a:t>zygomaticus</a:t>
            </a:r>
            <a:r>
              <a:rPr lang="en-US" sz="2600" b="1" dirty="0" smtClean="0"/>
              <a:t> major and </a:t>
            </a:r>
            <a:r>
              <a:rPr lang="en-US" sz="2600" b="1" dirty="0" err="1" smtClean="0"/>
              <a:t>zygomaticus</a:t>
            </a:r>
            <a:r>
              <a:rPr lang="en-US" sz="2600" b="1" dirty="0" smtClean="0"/>
              <a:t> minor </a:t>
            </a:r>
          </a:p>
          <a:p>
            <a:pPr lvl="2"/>
            <a:r>
              <a:rPr lang="en-US" sz="2600" b="1" dirty="0" err="1" smtClean="0"/>
              <a:t>levator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labii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superioris</a:t>
            </a:r>
            <a:endParaRPr lang="en-US" sz="2600" b="1" dirty="0" smtClean="0"/>
          </a:p>
          <a:p>
            <a:pPr lvl="2"/>
            <a:r>
              <a:rPr lang="en-US" sz="2600" b="1" dirty="0" err="1" smtClean="0"/>
              <a:t>levator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labii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superioris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alaeque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nasi</a:t>
            </a:r>
            <a:endParaRPr lang="en-US" sz="2600" b="1" dirty="0" smtClean="0"/>
          </a:p>
          <a:p>
            <a:pPr lvl="2"/>
            <a:r>
              <a:rPr lang="en-US" sz="2600" b="1" dirty="0" err="1" smtClean="0"/>
              <a:t>levator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anguli</a:t>
            </a:r>
            <a:r>
              <a:rPr lang="en-US" sz="2600" b="1" dirty="0" smtClean="0"/>
              <a:t> </a:t>
            </a:r>
            <a:r>
              <a:rPr lang="en-US" dirty="0" err="1" smtClean="0"/>
              <a:t>oris</a:t>
            </a:r>
            <a:endParaRPr lang="en-US" dirty="0" smtClean="0"/>
          </a:p>
          <a:p>
            <a:pPr lvl="2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4000" b="1" dirty="0" err="1" smtClean="0">
                <a:solidFill>
                  <a:schemeClr val="tx2"/>
                </a:solidFill>
              </a:rPr>
              <a:t>Orbicularis</a:t>
            </a:r>
            <a:r>
              <a:rPr lang="en-US" sz="4000" b="1" dirty="0" smtClean="0">
                <a:solidFill>
                  <a:schemeClr val="tx2"/>
                </a:solidFill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</a:rPr>
              <a:t>oris</a:t>
            </a: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Origin: from maxilla above incisor teeth </a:t>
            </a: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Insertion: into skin of lip</a:t>
            </a:r>
            <a:r>
              <a:rPr lang="en-US" dirty="0" smtClean="0"/>
              <a:t>.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Action: closes the mouth</a:t>
            </a:r>
          </a:p>
          <a:p>
            <a:endParaRPr lang="en-US" dirty="0"/>
          </a:p>
        </p:txBody>
      </p:sp>
      <p:pic>
        <p:nvPicPr>
          <p:cNvPr id="18433" name="Picture 1" descr="C:\Users\User\Desktop\978-1-60406-081-2c030_f010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295400"/>
            <a:ext cx="3505200" cy="2819400"/>
          </a:xfrm>
          <a:prstGeom prst="rect">
            <a:avLst/>
          </a:prstGeom>
          <a:noFill/>
        </p:spPr>
      </p:pic>
      <p:pic>
        <p:nvPicPr>
          <p:cNvPr id="6" name="Picture 5" descr="9"/>
          <p:cNvPicPr>
            <a:picLocks noChangeAspect="1" noChangeArrowheads="1"/>
          </p:cNvPicPr>
          <p:nvPr/>
        </p:nvPicPr>
        <p:blipFill>
          <a:blip r:embed="rId4" cstate="print"/>
          <a:srcRect b="11130"/>
          <a:stretch>
            <a:fillRect/>
          </a:stretch>
        </p:blipFill>
        <p:spPr bwMode="auto">
          <a:xfrm>
            <a:off x="5105400" y="3886201"/>
            <a:ext cx="3505200" cy="2743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err="1" smtClean="0">
                <a:solidFill>
                  <a:schemeClr val="tx2"/>
                </a:solidFill>
              </a:rPr>
              <a:t>Buccinator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495800" cy="5029200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Upper fibers</a:t>
            </a:r>
          </a:p>
          <a:p>
            <a:pPr lvl="1"/>
            <a:r>
              <a:rPr lang="en-US" sz="1600" b="1" dirty="0" smtClean="0"/>
              <a:t>Origin- from maxilla opposite molar teeth</a:t>
            </a:r>
          </a:p>
          <a:p>
            <a:pPr lvl="1"/>
            <a:r>
              <a:rPr lang="en-US" sz="1600" b="1" dirty="0" smtClean="0"/>
              <a:t>Insertion-upper lip</a:t>
            </a:r>
          </a:p>
          <a:p>
            <a:r>
              <a:rPr lang="en-US" sz="2000" b="1" dirty="0" smtClean="0">
                <a:solidFill>
                  <a:srgbClr val="C00000"/>
                </a:solidFill>
              </a:rPr>
              <a:t>Lower fibers</a:t>
            </a:r>
          </a:p>
          <a:p>
            <a:pPr lvl="1"/>
            <a:r>
              <a:rPr lang="en-US" sz="1600" b="1" dirty="0" smtClean="0"/>
              <a:t>Origin-from mandible opposite molar teeth</a:t>
            </a:r>
          </a:p>
          <a:p>
            <a:pPr lvl="1"/>
            <a:r>
              <a:rPr lang="en-US" sz="1600" b="1" dirty="0" smtClean="0"/>
              <a:t>Insertion-lower lip</a:t>
            </a:r>
          </a:p>
          <a:p>
            <a:r>
              <a:rPr lang="en-US" sz="2000" b="1" dirty="0" smtClean="0">
                <a:solidFill>
                  <a:srgbClr val="C00000"/>
                </a:solidFill>
              </a:rPr>
              <a:t>Middle fibers</a:t>
            </a:r>
          </a:p>
          <a:p>
            <a:pPr lvl="1"/>
            <a:r>
              <a:rPr lang="en-US" sz="1600" b="1" dirty="0" smtClean="0"/>
              <a:t>Origin –from </a:t>
            </a:r>
            <a:r>
              <a:rPr lang="en-US" sz="1600" b="1" dirty="0" err="1" smtClean="0"/>
              <a:t>pterigomandibular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raphe</a:t>
            </a:r>
            <a:endParaRPr lang="en-US" sz="1600" b="1" dirty="0" smtClean="0"/>
          </a:p>
          <a:p>
            <a:pPr lvl="1"/>
            <a:r>
              <a:rPr lang="en-US" sz="1600" b="1" dirty="0" smtClean="0"/>
              <a:t>Insertion-decussate before passing to lips</a:t>
            </a:r>
          </a:p>
          <a:p>
            <a:pPr algn="just"/>
            <a:r>
              <a:rPr lang="en-US" sz="1600" b="1" dirty="0" smtClean="0"/>
              <a:t>Action- it aids in mastication by prevent accumulation of food in vestibule of mouth. It is used every time air expanding the cheeks is forcefully expelled </a:t>
            </a:r>
            <a:endParaRPr lang="en-US" sz="1600" b="1" dirty="0"/>
          </a:p>
        </p:txBody>
      </p:sp>
      <p:pic>
        <p:nvPicPr>
          <p:cNvPr id="16385" name="Picture 1" descr="C:\Users\User\Desktop\buccinator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676401"/>
            <a:ext cx="3810000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Other muscle groups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They include:</a:t>
            </a:r>
          </a:p>
          <a:p>
            <a:pPr lvl="1"/>
            <a:r>
              <a:rPr lang="en-US" sz="3200" b="1" dirty="0" err="1" smtClean="0">
                <a:solidFill>
                  <a:schemeClr val="tx2"/>
                </a:solidFill>
              </a:rPr>
              <a:t>Platysma</a:t>
            </a:r>
            <a:endParaRPr lang="en-US" sz="3200" b="1" dirty="0" smtClean="0">
              <a:solidFill>
                <a:schemeClr val="tx2"/>
              </a:solidFill>
            </a:endParaRPr>
          </a:p>
          <a:p>
            <a:pPr lvl="1"/>
            <a:r>
              <a:rPr lang="en-US" sz="2800" b="1" dirty="0" smtClean="0">
                <a:solidFill>
                  <a:schemeClr val="tx2"/>
                </a:solidFill>
              </a:rPr>
              <a:t>Auricular</a:t>
            </a:r>
            <a:r>
              <a:rPr lang="en-US" dirty="0" smtClean="0"/>
              <a:t> (anterior, superior, and posterior auricular muscles)</a:t>
            </a:r>
          </a:p>
          <a:p>
            <a:pPr lvl="1"/>
            <a:r>
              <a:rPr lang="en-US" sz="2800" b="1" dirty="0" smtClean="0">
                <a:solidFill>
                  <a:schemeClr val="tx2"/>
                </a:solidFill>
              </a:rPr>
              <a:t> Occipitofrontalis</a:t>
            </a:r>
            <a:endParaRPr lang="en-US" sz="2800" b="1" dirty="0">
              <a:solidFill>
                <a:schemeClr val="tx2"/>
              </a:solidFill>
            </a:endParaRPr>
          </a:p>
        </p:txBody>
      </p:sp>
      <p:pic>
        <p:nvPicPr>
          <p:cNvPr id="14337" name="Picture 1" descr="C:\Users\User\Desktop\head_muscl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524000"/>
            <a:ext cx="4114800" cy="403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4000" b="1" dirty="0" err="1" smtClean="0">
                <a:solidFill>
                  <a:schemeClr val="tx2"/>
                </a:solidFill>
              </a:rPr>
              <a:t>Platysma</a:t>
            </a: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371600"/>
            <a:ext cx="5105400" cy="4754563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Origin– upper part of pectoral and deltoid fascia</a:t>
            </a:r>
          </a:p>
          <a:p>
            <a:pPr algn="just"/>
            <a:r>
              <a:rPr lang="en-US" dirty="0" smtClean="0"/>
              <a:t>Insertion– base of mandible, skin of lower face and lip</a:t>
            </a:r>
          </a:p>
          <a:p>
            <a:pPr algn="just"/>
            <a:r>
              <a:rPr lang="en-US" dirty="0" smtClean="0"/>
              <a:t>Action– releases pressure of skin on the subjacent veins, depress mandible, pulls angle of mouth downwards.</a:t>
            </a:r>
          </a:p>
        </p:txBody>
      </p:sp>
      <p:pic>
        <p:nvPicPr>
          <p:cNvPr id="12290" name="Picture 2" descr="C:\Users\User\Desktop\platysm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752600"/>
            <a:ext cx="3733800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Muscles of the Face</a:t>
            </a:r>
            <a:endParaRPr lang="en-US" dirty="0"/>
          </a:p>
        </p:txBody>
      </p:sp>
      <p:pic>
        <p:nvPicPr>
          <p:cNvPr id="5" name="Picture 5" descr="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143000"/>
            <a:ext cx="74676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0"/>
            <a:ext cx="8381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 eaLnBrk="1" hangingPunct="1"/>
            <a:r>
              <a:rPr lang="en-GB" smtClean="0">
                <a:latin typeface="Arial" pitchFamily="34" charset="0"/>
              </a:rPr>
              <a:t>Blood Supply and Pulses in Face</a:t>
            </a:r>
          </a:p>
        </p:txBody>
      </p:sp>
      <p:pic>
        <p:nvPicPr>
          <p:cNvPr id="27652" name="Picture 8" descr="C:\WINDOWS\Desktop\Face\Sup Temporal A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0" y="1463675"/>
            <a:ext cx="3954463" cy="3533775"/>
          </a:xfrm>
          <a:noFill/>
        </p:spPr>
      </p:pic>
      <p:sp>
        <p:nvSpPr>
          <p:cNvPr id="27653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452562"/>
            <a:ext cx="4176712" cy="3957637"/>
          </a:xfrm>
        </p:spPr>
        <p:txBody>
          <a:bodyPr>
            <a:normAutofit/>
          </a:bodyPr>
          <a:lstStyle/>
          <a:p>
            <a:pPr marL="0" indent="0" eaLnBrk="1" hangingPunct="1">
              <a:buFont typeface="Arial" pitchFamily="34" charset="0"/>
              <a:buNone/>
            </a:pPr>
            <a:r>
              <a:rPr lang="en-GB" sz="3500" b="1" dirty="0" smtClean="0">
                <a:solidFill>
                  <a:srgbClr val="C00000"/>
                </a:solidFill>
                <a:latin typeface="Arial" pitchFamily="34" charset="0"/>
              </a:rPr>
              <a:t>Internal carotid</a:t>
            </a:r>
          </a:p>
          <a:p>
            <a:pPr marL="0" indent="0" eaLnBrk="1" hangingPunct="1"/>
            <a:r>
              <a:rPr lang="en-GB" sz="2600" dirty="0" err="1" smtClean="0">
                <a:solidFill>
                  <a:srgbClr val="C00000"/>
                </a:solidFill>
                <a:latin typeface="Arial" pitchFamily="34" charset="0"/>
              </a:rPr>
              <a:t>Supraorbital</a:t>
            </a:r>
            <a:r>
              <a:rPr lang="en-GB" sz="2600" dirty="0" smtClean="0">
                <a:solidFill>
                  <a:srgbClr val="C00000"/>
                </a:solidFill>
                <a:latin typeface="Arial" pitchFamily="34" charset="0"/>
              </a:rPr>
              <a:t> </a:t>
            </a:r>
            <a:r>
              <a:rPr lang="en-GB" sz="2600" dirty="0" smtClean="0">
                <a:solidFill>
                  <a:srgbClr val="C00000"/>
                </a:solidFill>
                <a:latin typeface="Arial" pitchFamily="34" charset="0"/>
              </a:rPr>
              <a:t>artery </a:t>
            </a:r>
          </a:p>
          <a:p>
            <a:pPr marL="0" indent="0" eaLnBrk="1" hangingPunct="1"/>
            <a:r>
              <a:rPr lang="en-GB" sz="2600" dirty="0" smtClean="0">
                <a:solidFill>
                  <a:srgbClr val="C00000"/>
                </a:solidFill>
                <a:latin typeface="Arial" pitchFamily="34" charset="0"/>
              </a:rPr>
              <a:t> Branch of ophthalmic</a:t>
            </a:r>
          </a:p>
          <a:p>
            <a:pPr marL="0" indent="0" eaLnBrk="1" hangingPunct="1">
              <a:buFont typeface="Arial" pitchFamily="34" charset="0"/>
              <a:buNone/>
            </a:pPr>
            <a:r>
              <a:rPr lang="en-GB" b="1" dirty="0" smtClean="0">
                <a:solidFill>
                  <a:srgbClr val="C00000"/>
                </a:solidFill>
                <a:latin typeface="Arial" pitchFamily="34" charset="0"/>
              </a:rPr>
              <a:t>External carotid</a:t>
            </a:r>
          </a:p>
          <a:p>
            <a:pPr marL="0" indent="0" eaLnBrk="1" hangingPunct="1"/>
            <a:r>
              <a:rPr lang="en-GB" sz="2600" dirty="0" smtClean="0">
                <a:solidFill>
                  <a:srgbClr val="C00000"/>
                </a:solidFill>
                <a:latin typeface="Arial" pitchFamily="34" charset="0"/>
              </a:rPr>
              <a:t>Superficial </a:t>
            </a:r>
            <a:r>
              <a:rPr lang="en-GB" sz="2600" dirty="0" smtClean="0">
                <a:solidFill>
                  <a:srgbClr val="C00000"/>
                </a:solidFill>
                <a:latin typeface="Arial" pitchFamily="34" charset="0"/>
              </a:rPr>
              <a:t>temporal artery</a:t>
            </a:r>
          </a:p>
          <a:p>
            <a:pPr marL="0" indent="0" eaLnBrk="1" hangingPunct="1"/>
            <a:r>
              <a:rPr lang="en-GB" sz="2600" dirty="0" smtClean="0">
                <a:solidFill>
                  <a:srgbClr val="C00000"/>
                </a:solidFill>
                <a:latin typeface="Arial" pitchFamily="34" charset="0"/>
              </a:rPr>
              <a:t> Facial artery</a:t>
            </a:r>
          </a:p>
        </p:txBody>
      </p:sp>
      <p:sp>
        <p:nvSpPr>
          <p:cNvPr id="27654" name="Line 5"/>
          <p:cNvSpPr>
            <a:spLocks noChangeShapeType="1"/>
          </p:cNvSpPr>
          <p:nvPr/>
        </p:nvSpPr>
        <p:spPr bwMode="auto">
          <a:xfrm>
            <a:off x="4102100" y="3068638"/>
            <a:ext cx="2701925" cy="1150937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4763" y="0"/>
            <a:ext cx="9139237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sz="4000" dirty="0" smtClean="0">
                <a:solidFill>
                  <a:srgbClr val="0070C0"/>
                </a:solidFill>
                <a:latin typeface="Arial" pitchFamily="34" charset="0"/>
              </a:rPr>
              <a:t>Venous Drainage of Face</a:t>
            </a:r>
          </a:p>
        </p:txBody>
      </p:sp>
      <p:pic>
        <p:nvPicPr>
          <p:cNvPr id="28676" name="Picture 5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181600" y="1341438"/>
            <a:ext cx="3416300" cy="4141787"/>
          </a:xfrm>
          <a:noFill/>
        </p:spPr>
      </p:pic>
      <p:sp>
        <p:nvSpPr>
          <p:cNvPr id="28677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349375"/>
            <a:ext cx="4383087" cy="5280025"/>
          </a:xfrm>
        </p:spPr>
        <p:txBody>
          <a:bodyPr>
            <a:noAutofit/>
          </a:bodyPr>
          <a:lstStyle/>
          <a:p>
            <a:pPr eaLnBrk="1" hangingPunct="1"/>
            <a:r>
              <a:rPr lang="en-GB" sz="2800" dirty="0" err="1" smtClean="0">
                <a:solidFill>
                  <a:srgbClr val="0070C0"/>
                </a:solidFill>
                <a:latin typeface="Arial" pitchFamily="34" charset="0"/>
              </a:rPr>
              <a:t>Supraorbital</a:t>
            </a:r>
            <a:r>
              <a:rPr lang="en-GB" sz="2800" dirty="0" smtClean="0">
                <a:solidFill>
                  <a:srgbClr val="0070C0"/>
                </a:solidFill>
                <a:latin typeface="Arial" pitchFamily="34" charset="0"/>
              </a:rPr>
              <a:t> and </a:t>
            </a:r>
            <a:r>
              <a:rPr lang="en-GB" sz="2800" dirty="0" smtClean="0">
                <a:solidFill>
                  <a:srgbClr val="0070C0"/>
                </a:solidFill>
                <a:latin typeface="Arial" pitchFamily="34" charset="0"/>
              </a:rPr>
              <a:t>anterior </a:t>
            </a:r>
            <a:r>
              <a:rPr lang="en-GB" sz="2800" dirty="0" smtClean="0">
                <a:solidFill>
                  <a:srgbClr val="0070C0"/>
                </a:solidFill>
                <a:latin typeface="Arial" pitchFamily="34" charset="0"/>
              </a:rPr>
              <a:t>facial veins</a:t>
            </a:r>
            <a:endParaRPr lang="en-GB" sz="2800" dirty="0" smtClean="0">
              <a:solidFill>
                <a:srgbClr val="0070C0"/>
              </a:solidFill>
              <a:latin typeface="Arial" pitchFamily="34" charset="0"/>
            </a:endParaRPr>
          </a:p>
          <a:p>
            <a:pPr algn="just" eaLnBrk="1" hangingPunct="1"/>
            <a:r>
              <a:rPr lang="en-GB" sz="2800" dirty="0" smtClean="0">
                <a:latin typeface="Arial" pitchFamily="34" charset="0"/>
              </a:rPr>
              <a:t>Communicate </a:t>
            </a:r>
            <a:r>
              <a:rPr lang="en-GB" sz="2800" dirty="0" smtClean="0">
                <a:solidFill>
                  <a:srgbClr val="0070C0"/>
                </a:solidFill>
                <a:latin typeface="Arial" pitchFamily="34" charset="0"/>
              </a:rPr>
              <a:t>superior ophthalmic veins </a:t>
            </a:r>
            <a:r>
              <a:rPr lang="en-GB" sz="2800" dirty="0" smtClean="0">
                <a:latin typeface="Arial" pitchFamily="34" charset="0"/>
              </a:rPr>
              <a:t>which drain into </a:t>
            </a:r>
            <a:r>
              <a:rPr lang="en-GB" sz="2800" dirty="0" smtClean="0">
                <a:solidFill>
                  <a:srgbClr val="0070C0"/>
                </a:solidFill>
                <a:latin typeface="Arial" pitchFamily="34" charset="0"/>
              </a:rPr>
              <a:t>cavernous sinus</a:t>
            </a:r>
          </a:p>
          <a:p>
            <a:pPr algn="just" eaLnBrk="1" hangingPunct="1"/>
            <a:r>
              <a:rPr lang="en-GB" sz="2800" dirty="0" smtClean="0">
                <a:solidFill>
                  <a:srgbClr val="0070C0"/>
                </a:solidFill>
                <a:latin typeface="Arial" pitchFamily="34" charset="0"/>
              </a:rPr>
              <a:t>Deep facial vein</a:t>
            </a:r>
          </a:p>
          <a:p>
            <a:pPr algn="just" eaLnBrk="1" hangingPunct="1"/>
            <a:r>
              <a:rPr lang="en-GB" sz="2800" dirty="0" smtClean="0">
                <a:solidFill>
                  <a:srgbClr val="0070C0"/>
                </a:solidFill>
                <a:latin typeface="Arial" pitchFamily="34" charset="0"/>
              </a:rPr>
              <a:t>Superficial </a:t>
            </a:r>
            <a:r>
              <a:rPr lang="en-GB" sz="2800" dirty="0" smtClean="0">
                <a:solidFill>
                  <a:srgbClr val="0070C0"/>
                </a:solidFill>
                <a:latin typeface="Arial" pitchFamily="34" charset="0"/>
              </a:rPr>
              <a:t>temporal vein</a:t>
            </a:r>
            <a:endParaRPr lang="en-GB" sz="2800" dirty="0" smtClean="0">
              <a:solidFill>
                <a:srgbClr val="0070C0"/>
              </a:solidFill>
              <a:latin typeface="Arial" pitchFamily="34" charset="0"/>
            </a:endParaRPr>
          </a:p>
          <a:p>
            <a:pPr algn="just" eaLnBrk="1" hangingPunct="1"/>
            <a:r>
              <a:rPr lang="en-GB" sz="2800" dirty="0" err="1" smtClean="0">
                <a:solidFill>
                  <a:srgbClr val="0070C0"/>
                </a:solidFill>
                <a:latin typeface="Arial" pitchFamily="34" charset="0"/>
              </a:rPr>
              <a:t>Retromandibular</a:t>
            </a:r>
            <a:r>
              <a:rPr lang="en-GB" sz="2800" dirty="0" smtClean="0">
                <a:solidFill>
                  <a:srgbClr val="0070C0"/>
                </a:solidFill>
                <a:latin typeface="Arial" pitchFamily="34" charset="0"/>
              </a:rPr>
              <a:t> vein</a:t>
            </a:r>
            <a:endParaRPr lang="en-GB" sz="2800" dirty="0" smtClean="0">
              <a:solidFill>
                <a:srgbClr val="0070C0"/>
              </a:solidFill>
              <a:latin typeface="Arial" pitchFamily="34" charset="0"/>
            </a:endParaRPr>
          </a:p>
          <a:p>
            <a:pPr algn="just" eaLnBrk="1" hangingPunct="1"/>
            <a:r>
              <a:rPr lang="en-GB" sz="2800" dirty="0" smtClean="0">
                <a:solidFill>
                  <a:srgbClr val="0070C0"/>
                </a:solidFill>
                <a:latin typeface="Arial" pitchFamily="34" charset="0"/>
              </a:rPr>
              <a:t>Common </a:t>
            </a:r>
            <a:r>
              <a:rPr lang="en-GB" sz="2800" dirty="0" smtClean="0">
                <a:solidFill>
                  <a:srgbClr val="0070C0"/>
                </a:solidFill>
                <a:latin typeface="Arial" pitchFamily="34" charset="0"/>
              </a:rPr>
              <a:t>facial vein</a:t>
            </a:r>
            <a:endParaRPr lang="en-GB" sz="2800" dirty="0" smtClean="0">
              <a:solidFill>
                <a:srgbClr val="0070C0"/>
              </a:solidFill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6350" y="46038"/>
            <a:ext cx="9137650" cy="79216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sz="2800" b="1" dirty="0" smtClean="0">
                <a:solidFill>
                  <a:schemeClr val="tx2"/>
                </a:solidFill>
                <a:latin typeface="Arial" pitchFamily="34" charset="0"/>
              </a:rPr>
              <a:t>Emissary </a:t>
            </a:r>
            <a:r>
              <a:rPr lang="en-GB" sz="2800" b="1" dirty="0" smtClean="0">
                <a:solidFill>
                  <a:schemeClr val="tx2"/>
                </a:solidFill>
                <a:latin typeface="Arial" pitchFamily="34" charset="0"/>
              </a:rPr>
              <a:t>Veins</a:t>
            </a:r>
            <a:endParaRPr lang="en-GB" sz="2800" b="1" dirty="0" smtClean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914400"/>
            <a:ext cx="7910512" cy="5334000"/>
          </a:xfrm>
        </p:spPr>
        <p:txBody>
          <a:bodyPr>
            <a:normAutofit fontScale="32500" lnSpcReduction="20000"/>
          </a:bodyPr>
          <a:lstStyle/>
          <a:p>
            <a:pPr algn="just" eaLnBrk="1" hangingPunct="1"/>
            <a:r>
              <a:rPr lang="en-GB" sz="7400" dirty="0" smtClean="0">
                <a:latin typeface="Arial" pitchFamily="34" charset="0"/>
              </a:rPr>
              <a:t>They are small </a:t>
            </a:r>
            <a:r>
              <a:rPr lang="en-GB" sz="7400" dirty="0" err="1" smtClean="0">
                <a:latin typeface="Arial" pitchFamily="34" charset="0"/>
              </a:rPr>
              <a:t>valveless</a:t>
            </a:r>
            <a:r>
              <a:rPr lang="en-GB" sz="7400" dirty="0" smtClean="0">
                <a:latin typeface="Arial" pitchFamily="34" charset="0"/>
              </a:rPr>
              <a:t> veins pass via foramina in the skull and connect the veins outside the skull and </a:t>
            </a:r>
            <a:r>
              <a:rPr lang="en-GB" sz="7400" dirty="0" err="1" smtClean="0">
                <a:latin typeface="Arial" pitchFamily="34" charset="0"/>
              </a:rPr>
              <a:t>dural</a:t>
            </a:r>
            <a:r>
              <a:rPr lang="en-GB" sz="7400" dirty="0" smtClean="0">
                <a:latin typeface="Arial" pitchFamily="34" charset="0"/>
              </a:rPr>
              <a:t> venous sinuses.</a:t>
            </a:r>
          </a:p>
          <a:p>
            <a:pPr algn="just" eaLnBrk="1" hangingPunct="1"/>
            <a:endParaRPr lang="en-GB" sz="6000" dirty="0" smtClean="0">
              <a:latin typeface="Arial" pitchFamily="34" charset="0"/>
            </a:endParaRPr>
          </a:p>
          <a:p>
            <a:pPr algn="just" eaLnBrk="1" hangingPunct="1"/>
            <a:r>
              <a:rPr lang="en-GB" sz="6000" b="1" dirty="0" smtClean="0">
                <a:solidFill>
                  <a:srgbClr val="C00000"/>
                </a:solidFill>
                <a:latin typeface="Arial" pitchFamily="34" charset="0"/>
              </a:rPr>
              <a:t>Function:</a:t>
            </a:r>
            <a:r>
              <a:rPr lang="en-GB" sz="6000" dirty="0" smtClean="0">
                <a:latin typeface="Arial" pitchFamily="34" charset="0"/>
              </a:rPr>
              <a:t> they help to equalize the pressure in vein outside the skull and in the </a:t>
            </a:r>
            <a:r>
              <a:rPr lang="en-GB" sz="6000" dirty="0" err="1" smtClean="0">
                <a:latin typeface="Arial" pitchFamily="34" charset="0"/>
              </a:rPr>
              <a:t>dural</a:t>
            </a:r>
            <a:r>
              <a:rPr lang="en-GB" sz="6000" dirty="0" smtClean="0">
                <a:latin typeface="Arial" pitchFamily="34" charset="0"/>
              </a:rPr>
              <a:t> venous sinuses.</a:t>
            </a:r>
          </a:p>
          <a:p>
            <a:pPr algn="just" eaLnBrk="1" hangingPunct="1"/>
            <a:r>
              <a:rPr lang="en-GB" sz="6000" b="1" dirty="0" smtClean="0">
                <a:solidFill>
                  <a:srgbClr val="C00000"/>
                </a:solidFill>
                <a:latin typeface="Arial" pitchFamily="34" charset="0"/>
              </a:rPr>
              <a:t>Their danger </a:t>
            </a:r>
            <a:r>
              <a:rPr lang="en-GB" sz="6000" dirty="0" smtClean="0">
                <a:latin typeface="Arial" pitchFamily="34" charset="0"/>
              </a:rPr>
              <a:t>:infection outside the skull may spread along the emissary veins to reach the </a:t>
            </a:r>
            <a:r>
              <a:rPr lang="en-GB" sz="6000" dirty="0" err="1" smtClean="0">
                <a:latin typeface="Arial" pitchFamily="34" charset="0"/>
              </a:rPr>
              <a:t>dural</a:t>
            </a:r>
            <a:r>
              <a:rPr lang="en-GB" sz="6000" dirty="0" smtClean="0">
                <a:latin typeface="Arial" pitchFamily="34" charset="0"/>
              </a:rPr>
              <a:t> venous sinuses and produce sepsis</a:t>
            </a:r>
          </a:p>
          <a:p>
            <a:pPr algn="just" eaLnBrk="1" hangingPunct="1"/>
            <a:endParaRPr lang="en-GB" sz="6000" dirty="0" smtClean="0">
              <a:latin typeface="Arial" pitchFamily="34" charset="0"/>
            </a:endParaRPr>
          </a:p>
          <a:p>
            <a:pPr algn="just" eaLnBrk="1" hangingPunct="1"/>
            <a:r>
              <a:rPr lang="en-GB" sz="6000" b="1" dirty="0" smtClean="0">
                <a:solidFill>
                  <a:schemeClr val="tx2"/>
                </a:solidFill>
                <a:latin typeface="Arial" pitchFamily="34" charset="0"/>
              </a:rPr>
              <a:t>2 sets of emissary veins</a:t>
            </a:r>
          </a:p>
          <a:p>
            <a:pPr algn="just" eaLnBrk="1" hangingPunct="1"/>
            <a:r>
              <a:rPr lang="en-GB" sz="6000" b="1" dirty="0" smtClean="0">
                <a:solidFill>
                  <a:schemeClr val="tx2"/>
                </a:solidFill>
                <a:latin typeface="Arial" pitchFamily="34" charset="0"/>
              </a:rPr>
              <a:t>1- Parietal emissary vein </a:t>
            </a:r>
            <a:r>
              <a:rPr lang="en-GB" sz="6000" dirty="0" smtClean="0">
                <a:latin typeface="Arial" pitchFamily="34" charset="0"/>
              </a:rPr>
              <a:t>through parietal foramen communicates the scalp veins with superior </a:t>
            </a:r>
            <a:r>
              <a:rPr lang="en-GB" sz="6000" dirty="0" err="1" smtClean="0">
                <a:latin typeface="Arial" pitchFamily="34" charset="0"/>
              </a:rPr>
              <a:t>sagital</a:t>
            </a:r>
            <a:r>
              <a:rPr lang="en-GB" sz="6000" dirty="0" smtClean="0">
                <a:latin typeface="Arial" pitchFamily="34" charset="0"/>
              </a:rPr>
              <a:t> sinuses.</a:t>
            </a:r>
          </a:p>
          <a:p>
            <a:pPr algn="just" eaLnBrk="1" hangingPunct="1"/>
            <a:endParaRPr lang="en-GB" sz="6000" dirty="0" smtClean="0">
              <a:latin typeface="Arial" pitchFamily="34" charset="0"/>
            </a:endParaRPr>
          </a:p>
          <a:p>
            <a:pPr algn="just" eaLnBrk="1" hangingPunct="1"/>
            <a:r>
              <a:rPr lang="en-GB" sz="6000" b="1" dirty="0" smtClean="0">
                <a:solidFill>
                  <a:schemeClr val="tx2"/>
                </a:solidFill>
                <a:latin typeface="Arial" pitchFamily="34" charset="0"/>
              </a:rPr>
              <a:t>2</a:t>
            </a:r>
            <a:r>
              <a:rPr lang="en-GB" sz="6000" dirty="0" smtClean="0">
                <a:latin typeface="Arial" pitchFamily="34" charset="0"/>
              </a:rPr>
              <a:t>- </a:t>
            </a:r>
            <a:r>
              <a:rPr lang="en-GB" sz="6000" b="1" dirty="0" smtClean="0">
                <a:solidFill>
                  <a:schemeClr val="tx2"/>
                </a:solidFill>
                <a:latin typeface="Arial" pitchFamily="34" charset="0"/>
              </a:rPr>
              <a:t>Mastoid emissary veins </a:t>
            </a:r>
            <a:r>
              <a:rPr lang="en-GB" sz="6000" dirty="0" smtClean="0">
                <a:latin typeface="Arial" pitchFamily="34" charset="0"/>
              </a:rPr>
              <a:t>through mastoid foramen communicates the scalp veins with sigmoid sinuses </a:t>
            </a:r>
            <a:endParaRPr lang="en-GB" sz="6000" dirty="0" smtClean="0">
              <a:latin typeface="Arial" pitchFamily="34" charset="0"/>
            </a:endParaRPr>
          </a:p>
          <a:p>
            <a:pPr eaLnBrk="1" hangingPunct="1"/>
            <a:endParaRPr lang="en-GB" dirty="0" smtClean="0">
              <a:latin typeface="Arial" pitchFamily="34" charset="0"/>
            </a:endParaRPr>
          </a:p>
        </p:txBody>
      </p:sp>
      <p:sp>
        <p:nvSpPr>
          <p:cNvPr id="29703" name="Text Box 5"/>
          <p:cNvSpPr txBox="1">
            <a:spLocks noChangeArrowheads="1"/>
          </p:cNvSpPr>
          <p:nvPr/>
        </p:nvSpPr>
        <p:spPr bwMode="auto">
          <a:xfrm>
            <a:off x="8243888" y="115888"/>
            <a:ext cx="704850" cy="184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IE" sz="800" b="1"/>
              <a:t> MOB TCD</a:t>
            </a:r>
            <a:endParaRPr lang="en-GB" sz="800" b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Scalp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95800" cy="4525963"/>
          </a:xfrm>
        </p:spPr>
        <p:txBody>
          <a:bodyPr/>
          <a:lstStyle/>
          <a:p>
            <a:r>
              <a:rPr lang="en-US" dirty="0" smtClean="0"/>
              <a:t>The first three layers are tightly held together, forming a single unit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This unit is sometimes referred to as the scalp proper and is the tissue torn away during serious 'scalping' injuries. 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600200"/>
            <a:ext cx="4267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30163" y="-33338"/>
            <a:ext cx="8748712" cy="1143001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sz="4000" b="1" dirty="0" smtClean="0">
                <a:solidFill>
                  <a:srgbClr val="00B050"/>
                </a:solidFill>
                <a:latin typeface="Arial" pitchFamily="34" charset="0"/>
              </a:rPr>
              <a:t>Lymph Glands</a:t>
            </a:r>
          </a:p>
        </p:txBody>
      </p:sp>
      <p:sp>
        <p:nvSpPr>
          <p:cNvPr id="30724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468312" y="1341438"/>
            <a:ext cx="3875087" cy="4221162"/>
          </a:xfrm>
        </p:spPr>
        <p:txBody>
          <a:bodyPr/>
          <a:lstStyle/>
          <a:p>
            <a:pPr eaLnBrk="1" hangingPunct="1"/>
            <a:r>
              <a:rPr lang="en-GB" sz="2800" b="1" dirty="0" err="1" smtClean="0">
                <a:solidFill>
                  <a:srgbClr val="00B050"/>
                </a:solidFill>
                <a:latin typeface="Arial" pitchFamily="34" charset="0"/>
              </a:rPr>
              <a:t>Submental</a:t>
            </a:r>
            <a:endParaRPr lang="en-GB" sz="2800" b="1" dirty="0" smtClean="0">
              <a:solidFill>
                <a:srgbClr val="00B050"/>
              </a:solidFill>
              <a:latin typeface="Arial" pitchFamily="34" charset="0"/>
            </a:endParaRPr>
          </a:p>
          <a:p>
            <a:pPr eaLnBrk="1" hangingPunct="1"/>
            <a:r>
              <a:rPr lang="en-GB" sz="2800" b="1" dirty="0" err="1" smtClean="0">
                <a:solidFill>
                  <a:srgbClr val="00B050"/>
                </a:solidFill>
                <a:latin typeface="Arial" pitchFamily="34" charset="0"/>
              </a:rPr>
              <a:t>Submandibular</a:t>
            </a:r>
            <a:endParaRPr lang="en-GB" sz="2800" b="1" dirty="0" smtClean="0">
              <a:solidFill>
                <a:srgbClr val="00B050"/>
              </a:solidFill>
              <a:latin typeface="Arial" pitchFamily="34" charset="0"/>
            </a:endParaRPr>
          </a:p>
          <a:p>
            <a:pPr eaLnBrk="1" hangingPunct="1"/>
            <a:r>
              <a:rPr lang="en-GB" sz="2800" b="1" dirty="0" err="1" smtClean="0">
                <a:solidFill>
                  <a:srgbClr val="00B050"/>
                </a:solidFill>
                <a:latin typeface="Arial" pitchFamily="34" charset="0"/>
              </a:rPr>
              <a:t>Buccal</a:t>
            </a:r>
            <a:r>
              <a:rPr lang="en-GB" sz="2800" b="1" dirty="0" smtClean="0">
                <a:solidFill>
                  <a:srgbClr val="00B050"/>
                </a:solidFill>
                <a:latin typeface="Arial" pitchFamily="34" charset="0"/>
              </a:rPr>
              <a:t> and </a:t>
            </a:r>
            <a:r>
              <a:rPr lang="en-GB" sz="2800" b="1" dirty="0" err="1" smtClean="0">
                <a:solidFill>
                  <a:srgbClr val="00B050"/>
                </a:solidFill>
                <a:latin typeface="Arial" pitchFamily="34" charset="0"/>
              </a:rPr>
              <a:t>mandibular</a:t>
            </a:r>
            <a:endParaRPr lang="en-GB" sz="2800" b="1" dirty="0" smtClean="0">
              <a:solidFill>
                <a:srgbClr val="00B050"/>
              </a:solidFill>
              <a:latin typeface="Arial" pitchFamily="34" charset="0"/>
            </a:endParaRPr>
          </a:p>
          <a:p>
            <a:pPr eaLnBrk="1" hangingPunct="1"/>
            <a:r>
              <a:rPr lang="en-GB" sz="2800" b="1" dirty="0" err="1" smtClean="0">
                <a:solidFill>
                  <a:srgbClr val="00B050"/>
                </a:solidFill>
                <a:latin typeface="Arial" pitchFamily="34" charset="0"/>
              </a:rPr>
              <a:t>Preauricural</a:t>
            </a:r>
            <a:endParaRPr lang="en-GB" sz="2800" b="1" dirty="0" smtClean="0">
              <a:solidFill>
                <a:srgbClr val="00B050"/>
              </a:solidFill>
              <a:latin typeface="Arial" pitchFamily="34" charset="0"/>
            </a:endParaRPr>
          </a:p>
          <a:p>
            <a:pPr eaLnBrk="1" hangingPunct="1"/>
            <a:r>
              <a:rPr lang="en-GB" sz="2800" b="1" dirty="0" err="1" smtClean="0">
                <a:solidFill>
                  <a:srgbClr val="00B050"/>
                </a:solidFill>
                <a:latin typeface="Arial" pitchFamily="34" charset="0"/>
              </a:rPr>
              <a:t>Postauricular</a:t>
            </a:r>
            <a:endParaRPr lang="en-GB" sz="2800" b="1" dirty="0" smtClean="0">
              <a:solidFill>
                <a:srgbClr val="00B050"/>
              </a:solidFill>
              <a:latin typeface="Arial" pitchFamily="34" charset="0"/>
            </a:endParaRPr>
          </a:p>
          <a:p>
            <a:pPr eaLnBrk="1" hangingPunct="1"/>
            <a:r>
              <a:rPr lang="en-GB" sz="2800" b="1" dirty="0" smtClean="0">
                <a:solidFill>
                  <a:srgbClr val="00B050"/>
                </a:solidFill>
                <a:latin typeface="Arial" pitchFamily="34" charset="0"/>
              </a:rPr>
              <a:t>Occipital</a:t>
            </a:r>
          </a:p>
        </p:txBody>
      </p:sp>
      <p:pic>
        <p:nvPicPr>
          <p:cNvPr id="30725" name="Picture 12" descr="Lymph  hn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1344613"/>
            <a:ext cx="3803650" cy="39893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C000"/>
                </a:solidFill>
              </a:rPr>
              <a:t>Sensory Nerves of the Face</a:t>
            </a:r>
            <a:endParaRPr lang="en-US" sz="4000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sz="2400" dirty="0" smtClean="0"/>
              <a:t>The skin of the face is supplied by </a:t>
            </a:r>
            <a:r>
              <a:rPr lang="en-US" sz="3000" b="1" dirty="0" smtClean="0">
                <a:solidFill>
                  <a:srgbClr val="FF0000"/>
                </a:solidFill>
              </a:rPr>
              <a:t>the trigeminal nerve (V</a:t>
            </a:r>
            <a:r>
              <a:rPr lang="en-US" sz="2400" b="1" dirty="0" smtClean="0">
                <a:solidFill>
                  <a:srgbClr val="FF0000"/>
                </a:solidFill>
              </a:rPr>
              <a:t>)</a:t>
            </a:r>
            <a:r>
              <a:rPr lang="en-US" sz="2400" dirty="0" smtClean="0">
                <a:solidFill>
                  <a:srgbClr val="FF0000"/>
                </a:solidFill>
              </a:rPr>
              <a:t>, </a:t>
            </a:r>
            <a:r>
              <a:rPr lang="en-US" sz="2400" dirty="0" smtClean="0"/>
              <a:t>except for the small area over the angle of the mandible and the parotid gland which is supplied by the </a:t>
            </a:r>
            <a:r>
              <a:rPr lang="en-US" sz="2600" b="1" dirty="0" smtClean="0">
                <a:solidFill>
                  <a:srgbClr val="FF0000"/>
                </a:solidFill>
              </a:rPr>
              <a:t>great auricular nerve (C2 and 3).</a:t>
            </a:r>
          </a:p>
          <a:p>
            <a:r>
              <a:rPr lang="en-US" sz="2400" dirty="0" smtClean="0"/>
              <a:t>The trigeminal nerve (V) divides into three major </a:t>
            </a:r>
            <a:r>
              <a:rPr lang="en-US" sz="2400" b="1" dirty="0" smtClean="0">
                <a:solidFill>
                  <a:srgbClr val="FF0000"/>
                </a:solidFill>
              </a:rPr>
              <a:t>divisions-the ophthalmic (V</a:t>
            </a:r>
            <a:r>
              <a:rPr lang="en-US" sz="2400" b="1" baseline="-25000" dirty="0" smtClean="0">
                <a:solidFill>
                  <a:srgbClr val="FF0000"/>
                </a:solidFill>
              </a:rPr>
              <a:t>1</a:t>
            </a:r>
            <a:r>
              <a:rPr lang="en-US" sz="2400" b="1" dirty="0" smtClean="0">
                <a:solidFill>
                  <a:srgbClr val="FF0000"/>
                </a:solidFill>
              </a:rPr>
              <a:t>), maxillary (V</a:t>
            </a:r>
            <a:r>
              <a:rPr lang="en-US" sz="2400" b="1" baseline="-25000" dirty="0" smtClean="0">
                <a:solidFill>
                  <a:srgbClr val="FF0000"/>
                </a:solidFill>
              </a:rPr>
              <a:t>2</a:t>
            </a:r>
            <a:r>
              <a:rPr lang="en-US" sz="2400" b="1" dirty="0" smtClean="0">
                <a:solidFill>
                  <a:srgbClr val="FF0000"/>
                </a:solidFill>
              </a:rPr>
              <a:t>), and </a:t>
            </a:r>
            <a:r>
              <a:rPr lang="en-US" sz="2400" b="1" dirty="0" err="1" smtClean="0">
                <a:solidFill>
                  <a:srgbClr val="FF0000"/>
                </a:solidFill>
              </a:rPr>
              <a:t>mandibular</a:t>
            </a:r>
            <a:r>
              <a:rPr lang="en-US" sz="2400" b="1" dirty="0" smtClean="0">
                <a:solidFill>
                  <a:srgbClr val="FF0000"/>
                </a:solidFill>
              </a:rPr>
              <a:t> (V</a:t>
            </a:r>
            <a:r>
              <a:rPr lang="en-US" sz="2400" b="1" baseline="-25000" dirty="0" smtClean="0">
                <a:solidFill>
                  <a:srgbClr val="FF0000"/>
                </a:solidFill>
              </a:rPr>
              <a:t>3</a:t>
            </a:r>
            <a:r>
              <a:rPr lang="en-US" sz="2400" b="1" dirty="0" smtClean="0">
                <a:solidFill>
                  <a:srgbClr val="FF0000"/>
                </a:solidFill>
              </a:rPr>
              <a:t>) nerves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10242" name="Picture 2" descr="C:\Users\User\Desktop\trigeminal_nerv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676400"/>
            <a:ext cx="3962400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C000"/>
                </a:solidFill>
              </a:rPr>
              <a:t>Sensory Nerves of the Face</a:t>
            </a:r>
            <a:endParaRPr lang="en-US" sz="4000" dirty="0">
              <a:solidFill>
                <a:srgbClr val="FFC000"/>
              </a:solidFill>
            </a:endParaRPr>
          </a:p>
        </p:txBody>
      </p:sp>
      <p:pic>
        <p:nvPicPr>
          <p:cNvPr id="2050" name="Picture 2" descr="C:\Users\User\Desktop\Picture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371600"/>
            <a:ext cx="7391399" cy="510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Sensory Nerves of the Face</a:t>
            </a:r>
            <a:endParaRPr lang="en-US" dirty="0"/>
          </a:p>
        </p:txBody>
      </p:sp>
      <p:pic>
        <p:nvPicPr>
          <p:cNvPr id="98306" name="Picture 2" descr="C:\Users\User\Desktop\image_thumb[38]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295400"/>
            <a:ext cx="7924800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0" y="277813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endParaRPr lang="en-US" sz="4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Testing the Integrity of the Trigeminal Nerve (temperature &amp; pain)</a:t>
            </a:r>
            <a:endParaRPr lang="en-US" dirty="0"/>
          </a:p>
        </p:txBody>
      </p:sp>
      <p:pic>
        <p:nvPicPr>
          <p:cNvPr id="7" name="Content Placeholder 6" descr="Untitled-17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r="52310"/>
          <a:stretch>
            <a:fillRect/>
          </a:stretch>
        </p:blipFill>
        <p:spPr bwMode="auto">
          <a:xfrm>
            <a:off x="1219201" y="2057400"/>
            <a:ext cx="3352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Untitled-17"/>
          <p:cNvPicPr>
            <a:picLocks noChangeAspect="1" noChangeArrowheads="1"/>
          </p:cNvPicPr>
          <p:nvPr/>
        </p:nvPicPr>
        <p:blipFill>
          <a:blip r:embed="rId3" cstate="print"/>
          <a:srcRect l="51266"/>
          <a:stretch>
            <a:fillRect/>
          </a:stretch>
        </p:blipFill>
        <p:spPr bwMode="auto">
          <a:xfrm>
            <a:off x="4800600" y="2057400"/>
            <a:ext cx="3505200" cy="330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C000"/>
                </a:solidFill>
              </a:rPr>
              <a:t>Motor Nerves of the Face</a:t>
            </a:r>
            <a:endParaRPr lang="en-US" sz="40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3434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sz="2600" b="1" dirty="0" smtClean="0"/>
              <a:t>Motor supply</a:t>
            </a:r>
            <a:r>
              <a:rPr lang="en-US" sz="2600" dirty="0" smtClean="0"/>
              <a:t>:</a:t>
            </a:r>
          </a:p>
          <a:p>
            <a:pPr lvl="1"/>
            <a:r>
              <a:rPr lang="en-US" sz="3900" b="1" dirty="0" smtClean="0">
                <a:solidFill>
                  <a:srgbClr val="C00000"/>
                </a:solidFill>
              </a:rPr>
              <a:t>Facial nerve</a:t>
            </a:r>
          </a:p>
          <a:p>
            <a:pPr>
              <a:buNone/>
            </a:pPr>
            <a:endParaRPr lang="en-US" sz="2600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600" b="1" dirty="0" smtClean="0"/>
              <a:t>Facial nerve </a:t>
            </a:r>
            <a:r>
              <a:rPr lang="en-US" altLang="zh-CN" sz="2600" b="1" dirty="0" smtClean="0"/>
              <a:t>divides into five terminal branches for muscles of facial expression</a:t>
            </a:r>
            <a:r>
              <a:rPr lang="en-US" altLang="zh-CN" sz="2600" dirty="0" smtClean="0"/>
              <a:t>:</a:t>
            </a:r>
          </a:p>
          <a:p>
            <a:pPr lvl="1"/>
            <a:r>
              <a:rPr lang="en-US" altLang="zh-CN" sz="3000" b="1" dirty="0" smtClean="0">
                <a:solidFill>
                  <a:srgbClr val="C00000"/>
                </a:solidFill>
              </a:rPr>
              <a:t>Temporal</a:t>
            </a:r>
            <a:endParaRPr lang="zh-CN" altLang="en-US" sz="3000" b="1" dirty="0" smtClean="0">
              <a:solidFill>
                <a:srgbClr val="C00000"/>
              </a:solidFill>
            </a:endParaRPr>
          </a:p>
          <a:p>
            <a:pPr lvl="1"/>
            <a:r>
              <a:rPr lang="en-US" altLang="zh-CN" sz="3000" b="1" dirty="0" err="1" smtClean="0">
                <a:solidFill>
                  <a:srgbClr val="C00000"/>
                </a:solidFill>
              </a:rPr>
              <a:t>Zygomatic</a:t>
            </a:r>
            <a:endParaRPr lang="zh-CN" altLang="en-US" sz="3000" b="1" dirty="0" smtClean="0">
              <a:solidFill>
                <a:srgbClr val="C00000"/>
              </a:solidFill>
            </a:endParaRPr>
          </a:p>
          <a:p>
            <a:pPr lvl="1"/>
            <a:r>
              <a:rPr lang="en-US" altLang="zh-CN" sz="3000" b="1" dirty="0" err="1" smtClean="0">
                <a:solidFill>
                  <a:srgbClr val="C00000"/>
                </a:solidFill>
              </a:rPr>
              <a:t>Buccal</a:t>
            </a:r>
            <a:endParaRPr lang="zh-CN" altLang="en-US" sz="3000" b="1" dirty="0" smtClean="0">
              <a:solidFill>
                <a:srgbClr val="C00000"/>
              </a:solidFill>
            </a:endParaRPr>
          </a:p>
          <a:p>
            <a:pPr lvl="1"/>
            <a:r>
              <a:rPr lang="en-US" altLang="zh-CN" sz="3000" b="1" dirty="0" smtClean="0">
                <a:solidFill>
                  <a:srgbClr val="C00000"/>
                </a:solidFill>
              </a:rPr>
              <a:t>Marginal </a:t>
            </a:r>
            <a:r>
              <a:rPr lang="en-US" altLang="zh-CN" sz="3000" b="1" dirty="0" err="1" smtClean="0">
                <a:solidFill>
                  <a:srgbClr val="C00000"/>
                </a:solidFill>
              </a:rPr>
              <a:t>mandibular</a:t>
            </a:r>
            <a:endParaRPr lang="zh-CN" altLang="en-US" sz="3000" b="1" dirty="0" smtClean="0">
              <a:solidFill>
                <a:srgbClr val="C00000"/>
              </a:solidFill>
            </a:endParaRPr>
          </a:p>
          <a:p>
            <a:pPr lvl="1"/>
            <a:r>
              <a:rPr lang="zh-CN" altLang="en-US" sz="3000" b="1" dirty="0" smtClean="0">
                <a:solidFill>
                  <a:srgbClr val="C00000"/>
                </a:solidFill>
              </a:rPr>
              <a:t> </a:t>
            </a:r>
            <a:r>
              <a:rPr lang="en-US" altLang="zh-CN" sz="3000" b="1" dirty="0" smtClean="0">
                <a:solidFill>
                  <a:srgbClr val="C00000"/>
                </a:solidFill>
              </a:rPr>
              <a:t>Cervical</a:t>
            </a:r>
            <a:endParaRPr lang="zh-CN" altLang="en-US" sz="3000" b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8193" name="Picture 1" descr="C:\Users\User\Desktop\imagesCAROXXHD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905000"/>
            <a:ext cx="4038599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面神经1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lum bright="-18000" contrast="36000"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838200"/>
          </a:xfrm>
        </p:spPr>
        <p:txBody>
          <a:bodyPr/>
          <a:lstStyle/>
          <a:p>
            <a:r>
              <a:rPr lang="en-US" dirty="0"/>
              <a:t>Applied 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fontScale="92500"/>
          </a:bodyPr>
          <a:lstStyle/>
          <a:p>
            <a:pPr>
              <a:lnSpc>
                <a:spcPct val="80000"/>
              </a:lnSpc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Trigeminal neuralgia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Maxillary and </a:t>
            </a:r>
            <a:r>
              <a:rPr lang="en-US" sz="2400" dirty="0" err="1"/>
              <a:t>mandibular</a:t>
            </a:r>
            <a:r>
              <a:rPr lang="en-US" sz="2400" dirty="0"/>
              <a:t> nerve are involved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Excruciating pain in the region of distribution of these </a:t>
            </a:r>
            <a:r>
              <a:rPr lang="en-US" sz="2400" dirty="0" smtClean="0"/>
              <a:t>nerve</a:t>
            </a:r>
          </a:p>
          <a:p>
            <a:pPr lvl="1">
              <a:lnSpc>
                <a:spcPct val="80000"/>
              </a:lnSpc>
            </a:pPr>
            <a:endParaRPr lang="en-US" sz="2000" dirty="0" smtClean="0"/>
          </a:p>
          <a:p>
            <a:pPr lvl="1">
              <a:lnSpc>
                <a:spcPct val="80000"/>
              </a:lnSpc>
              <a:buNone/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In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</a:rPr>
              <a:t>infranuclear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 lesions of facial nerve (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</a:rPr>
              <a:t>eg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, bell’s palsy)- </a:t>
            </a:r>
            <a:r>
              <a:rPr lang="en-US" sz="2400" dirty="0"/>
              <a:t>whole face is paralyzed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Clinical features</a:t>
            </a:r>
            <a:endParaRPr lang="en-US" sz="2400" dirty="0"/>
          </a:p>
          <a:p>
            <a:pPr lvl="2">
              <a:lnSpc>
                <a:spcPct val="80000"/>
              </a:lnSpc>
            </a:pPr>
            <a:r>
              <a:rPr lang="en-US" dirty="0"/>
              <a:t>Affected side is motionless</a:t>
            </a:r>
          </a:p>
          <a:p>
            <a:pPr lvl="2">
              <a:lnSpc>
                <a:spcPct val="80000"/>
              </a:lnSpc>
            </a:pPr>
            <a:r>
              <a:rPr lang="en-US" dirty="0"/>
              <a:t>Loss of wrinkles</a:t>
            </a:r>
          </a:p>
          <a:p>
            <a:pPr lvl="2">
              <a:lnSpc>
                <a:spcPct val="80000"/>
              </a:lnSpc>
            </a:pPr>
            <a:r>
              <a:rPr lang="en-US" dirty="0"/>
              <a:t>Eye cannot be closed</a:t>
            </a:r>
          </a:p>
          <a:p>
            <a:pPr lvl="2">
              <a:lnSpc>
                <a:spcPct val="80000"/>
              </a:lnSpc>
            </a:pPr>
            <a:r>
              <a:rPr lang="en-US" dirty="0"/>
              <a:t>In smiling the mouth is drawn to normal side</a:t>
            </a:r>
          </a:p>
          <a:p>
            <a:pPr lvl="2">
              <a:lnSpc>
                <a:spcPct val="80000"/>
              </a:lnSpc>
            </a:pPr>
            <a:r>
              <a:rPr lang="en-US" dirty="0"/>
              <a:t>During mastication food accumulates in vestibule of </a:t>
            </a:r>
            <a:r>
              <a:rPr lang="en-US" dirty="0" smtClean="0"/>
              <a:t>mouth</a:t>
            </a:r>
            <a:endParaRPr lang="en-US" dirty="0"/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bell’s palsy</a:t>
            </a:r>
            <a:endParaRPr lang="en-US" dirty="0"/>
          </a:p>
        </p:txBody>
      </p:sp>
      <p:pic>
        <p:nvPicPr>
          <p:cNvPr id="4097" name="Picture 1" descr="C:\Users\User\Desktop\910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447800"/>
            <a:ext cx="6629400" cy="510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 descr="C:\Users\User\Desktop\afp20071001p1004-uf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457200"/>
            <a:ext cx="7848600" cy="58673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Scalp</a:t>
            </a:r>
            <a:endParaRPr lang="en-US" dirty="0"/>
          </a:p>
        </p:txBody>
      </p:sp>
      <p:pic>
        <p:nvPicPr>
          <p:cNvPr id="51202" name="Picture 2" descr="C:\Users\User\Desktop\Picture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676400"/>
            <a:ext cx="82296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0" y="1371600"/>
            <a:ext cx="9144000" cy="3962400"/>
            <a:chOff x="0" y="864"/>
            <a:chExt cx="5760" cy="2496"/>
          </a:xfrm>
        </p:grpSpPr>
        <p:pic>
          <p:nvPicPr>
            <p:cNvPr id="52228" name="Picture 4" descr="bell's palsy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864"/>
              <a:ext cx="4176" cy="24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229" name="Picture 6" descr="bell's palsy"/>
            <p:cNvPicPr>
              <a:picLocks noChangeAspect="1" noChangeArrowheads="1"/>
            </p:cNvPicPr>
            <p:nvPr/>
          </p:nvPicPr>
          <p:blipFill>
            <a:blip r:embed="rId4" cstate="print"/>
            <a:srcRect l="50000"/>
            <a:stretch>
              <a:fillRect/>
            </a:stretch>
          </p:blipFill>
          <p:spPr bwMode="auto">
            <a:xfrm>
              <a:off x="4129" y="864"/>
              <a:ext cx="1631" cy="2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7288" name="Rectangle 8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9144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rgbClr val="0070C0"/>
                </a:solidFill>
              </a:rPr>
              <a:t>Facial nerve lesion ( Bell’s palsy 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Scalp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</a:rPr>
              <a:t>Skin</a:t>
            </a:r>
            <a:r>
              <a:rPr lang="en-US" sz="2400" b="1" dirty="0" smtClean="0"/>
              <a:t> </a:t>
            </a:r>
            <a:r>
              <a:rPr lang="en-US" sz="2400" dirty="0" smtClean="0"/>
              <a:t>is thick, hair bearing and contains numerous sebaceous glands.</a:t>
            </a:r>
          </a:p>
          <a:p>
            <a:r>
              <a:rPr lang="en-US" sz="2800" b="1" dirty="0" smtClean="0">
                <a:solidFill>
                  <a:schemeClr val="tx2"/>
                </a:solidFill>
              </a:rPr>
              <a:t>Connective tissue </a:t>
            </a:r>
            <a:r>
              <a:rPr lang="en-US" sz="2400" dirty="0" smtClean="0"/>
              <a:t>is </a:t>
            </a:r>
            <a:r>
              <a:rPr lang="en-US" sz="2400" dirty="0" err="1" smtClean="0"/>
              <a:t>fibrofatty</a:t>
            </a:r>
            <a:r>
              <a:rPr lang="en-US" sz="2400" dirty="0" smtClean="0"/>
              <a:t>, the fibrous septa uniting the skin to the underlying </a:t>
            </a:r>
            <a:r>
              <a:rPr lang="en-US" sz="2400" dirty="0" err="1" smtClean="0"/>
              <a:t>aponeurosis</a:t>
            </a:r>
            <a:r>
              <a:rPr lang="en-US" sz="2400" dirty="0" smtClean="0"/>
              <a:t> of the </a:t>
            </a:r>
            <a:r>
              <a:rPr lang="en-US" sz="2400" dirty="0" err="1" smtClean="0"/>
              <a:t>occipitofrontalis</a:t>
            </a:r>
            <a:r>
              <a:rPr lang="en-US" sz="2400" dirty="0" smtClean="0"/>
              <a:t> muscle. Numerous arteries and veins are found in this layer. </a:t>
            </a:r>
            <a:r>
              <a:rPr lang="en-US" sz="2400" i="1" dirty="0" smtClean="0"/>
              <a:t>The arteries are branches of the external and internal carotid arteries, and a free </a:t>
            </a:r>
            <a:r>
              <a:rPr lang="en-US" sz="2400" i="1" dirty="0" err="1" smtClean="0"/>
              <a:t>anastomosis</a:t>
            </a:r>
            <a:r>
              <a:rPr lang="en-US" sz="2400" i="1" dirty="0" smtClean="0"/>
              <a:t> takes place between them.</a:t>
            </a:r>
          </a:p>
          <a:p>
            <a:r>
              <a:rPr lang="en-US" sz="2800" b="1" dirty="0" err="1" smtClean="0">
                <a:solidFill>
                  <a:schemeClr val="tx2"/>
                </a:solidFill>
              </a:rPr>
              <a:t>Aponeurosis</a:t>
            </a:r>
            <a:r>
              <a:rPr lang="en-US" sz="2800" b="1" dirty="0" smtClean="0">
                <a:solidFill>
                  <a:schemeClr val="tx2"/>
                </a:solidFill>
              </a:rPr>
              <a:t> (</a:t>
            </a:r>
            <a:r>
              <a:rPr lang="en-US" sz="2800" b="1" dirty="0" err="1" smtClean="0">
                <a:solidFill>
                  <a:schemeClr val="tx2"/>
                </a:solidFill>
              </a:rPr>
              <a:t>epicranial</a:t>
            </a:r>
            <a:r>
              <a:rPr lang="en-US" sz="2800" b="1" dirty="0" smtClean="0">
                <a:solidFill>
                  <a:schemeClr val="tx2"/>
                </a:solidFill>
              </a:rPr>
              <a:t>) </a:t>
            </a:r>
            <a:r>
              <a:rPr lang="en-US" sz="2400" dirty="0" smtClean="0"/>
              <a:t>is a thin, </a:t>
            </a:r>
            <a:r>
              <a:rPr lang="en-US" sz="2400" dirty="0" err="1" smtClean="0"/>
              <a:t>tendinous</a:t>
            </a:r>
            <a:r>
              <a:rPr lang="en-US" sz="2400" dirty="0" smtClean="0"/>
              <a:t> sheet that unites the occipital and frontal bellies of the </a:t>
            </a:r>
            <a:r>
              <a:rPr lang="en-US" sz="2400" dirty="0" err="1" smtClean="0"/>
              <a:t>occipitofrontalis</a:t>
            </a:r>
            <a:r>
              <a:rPr lang="en-US" sz="2400" dirty="0" smtClean="0"/>
              <a:t> muscle. The lateral margins of the </a:t>
            </a:r>
            <a:r>
              <a:rPr lang="en-US" sz="2400" dirty="0" err="1" smtClean="0"/>
              <a:t>aponeurosis</a:t>
            </a:r>
            <a:r>
              <a:rPr lang="en-US" sz="2400" dirty="0" smtClean="0"/>
              <a:t> are attached to the temporal fascia.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Scalp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Autofit/>
          </a:bodyPr>
          <a:lstStyle/>
          <a:p>
            <a:pPr algn="just">
              <a:lnSpc>
                <a:spcPct val="90000"/>
              </a:lnSpc>
            </a:pPr>
            <a:r>
              <a:rPr lang="en-US" sz="2800" b="1" dirty="0" smtClean="0">
                <a:solidFill>
                  <a:schemeClr val="tx2"/>
                </a:solidFill>
              </a:rPr>
              <a:t>Loose </a:t>
            </a:r>
            <a:r>
              <a:rPr lang="en-US" sz="2800" b="1" dirty="0" err="1" smtClean="0">
                <a:solidFill>
                  <a:schemeClr val="tx2"/>
                </a:solidFill>
              </a:rPr>
              <a:t>areolar</a:t>
            </a:r>
            <a:r>
              <a:rPr lang="en-US" sz="2800" b="1" dirty="0" smtClean="0">
                <a:solidFill>
                  <a:schemeClr val="tx2"/>
                </a:solidFill>
              </a:rPr>
              <a:t> tissue </a:t>
            </a:r>
            <a:r>
              <a:rPr lang="en-US" sz="2400" dirty="0" smtClean="0"/>
              <a:t>occupies the </a:t>
            </a:r>
            <a:r>
              <a:rPr lang="en-US" sz="2400" dirty="0" err="1" smtClean="0"/>
              <a:t>subaponeurotic</a:t>
            </a:r>
            <a:r>
              <a:rPr lang="en-US" sz="2400" dirty="0" smtClean="0"/>
              <a:t> space and loosely connects the </a:t>
            </a:r>
            <a:r>
              <a:rPr lang="en-US" sz="2400" dirty="0" err="1" smtClean="0"/>
              <a:t>epicranial</a:t>
            </a:r>
            <a:r>
              <a:rPr lang="en-US" sz="2400" dirty="0" smtClean="0"/>
              <a:t> </a:t>
            </a:r>
            <a:r>
              <a:rPr lang="en-US" sz="2400" dirty="0" err="1" smtClean="0"/>
              <a:t>aponeurosis</a:t>
            </a:r>
            <a:r>
              <a:rPr lang="en-US" sz="2400" dirty="0" smtClean="0"/>
              <a:t> to the </a:t>
            </a:r>
            <a:r>
              <a:rPr lang="en-US" sz="2400" dirty="0" err="1" smtClean="0"/>
              <a:t>periosteum</a:t>
            </a:r>
            <a:r>
              <a:rPr lang="en-US" sz="2400" dirty="0" smtClean="0"/>
              <a:t> of the skull (the </a:t>
            </a:r>
            <a:r>
              <a:rPr lang="en-US" sz="2400" dirty="0" err="1" smtClean="0"/>
              <a:t>pericranium</a:t>
            </a:r>
            <a:r>
              <a:rPr lang="en-US" sz="2400" dirty="0" smtClean="0"/>
              <a:t>). The </a:t>
            </a:r>
            <a:r>
              <a:rPr lang="en-US" sz="2400" dirty="0" err="1" smtClean="0"/>
              <a:t>areolar</a:t>
            </a:r>
            <a:r>
              <a:rPr lang="en-US" sz="2400" dirty="0" smtClean="0"/>
              <a:t> tissue contains a few small arteries, but it also contains some important emissary veins. The emissary veins are </a:t>
            </a:r>
            <a:r>
              <a:rPr lang="en-US" sz="2400" dirty="0" err="1" smtClean="0"/>
              <a:t>valveless</a:t>
            </a:r>
            <a:r>
              <a:rPr lang="en-US" sz="2400" dirty="0" smtClean="0"/>
              <a:t> and connect the superficial veins of the scalp with the </a:t>
            </a:r>
            <a:r>
              <a:rPr lang="en-US" sz="2400" dirty="0" err="1" smtClean="0"/>
              <a:t>diploic</a:t>
            </a:r>
            <a:r>
              <a:rPr lang="en-US" sz="2400" dirty="0" smtClean="0"/>
              <a:t> veins of the skull bones and with the intracranial venous sinuses. </a:t>
            </a:r>
          </a:p>
          <a:p>
            <a:pPr lvl="1" algn="just">
              <a:lnSpc>
                <a:spcPct val="90000"/>
              </a:lnSpc>
            </a:pPr>
            <a:r>
              <a:rPr lang="en-US" sz="2400" i="1" dirty="0" smtClean="0">
                <a:solidFill>
                  <a:srgbClr val="C00000"/>
                </a:solidFill>
              </a:rPr>
              <a:t>Called dangerous layer of scalp-emissary veins open here and carry any infections inside the brain (venous sinus).</a:t>
            </a:r>
          </a:p>
          <a:p>
            <a:pPr lvl="1" algn="just">
              <a:lnSpc>
                <a:spcPct val="90000"/>
              </a:lnSpc>
            </a:pPr>
            <a:r>
              <a:rPr lang="en-US" sz="2400" i="1" dirty="0" smtClean="0">
                <a:solidFill>
                  <a:srgbClr val="C00000"/>
                </a:solidFill>
              </a:rPr>
              <a:t>Bleeding lead to black eye</a:t>
            </a:r>
            <a:r>
              <a:rPr lang="en-US" sz="2400" i="1" dirty="0" smtClean="0"/>
              <a:t>.</a:t>
            </a:r>
          </a:p>
          <a:p>
            <a:pPr algn="just"/>
            <a:r>
              <a:rPr lang="en-US" sz="2800" b="1" dirty="0" err="1" smtClean="0">
                <a:solidFill>
                  <a:schemeClr val="tx2"/>
                </a:solidFill>
              </a:rPr>
              <a:t>Pericranium</a:t>
            </a:r>
            <a:r>
              <a:rPr lang="en-US" sz="2400" b="1" dirty="0" smtClean="0"/>
              <a:t>, </a:t>
            </a:r>
            <a:r>
              <a:rPr lang="en-US" sz="2400" dirty="0" smtClean="0"/>
              <a:t>which is the </a:t>
            </a:r>
            <a:r>
              <a:rPr lang="en-US" sz="2400" dirty="0" err="1" smtClean="0"/>
              <a:t>periosteum</a:t>
            </a:r>
            <a:r>
              <a:rPr lang="en-US" sz="2400" dirty="0" smtClean="0"/>
              <a:t> covering the outer surface of the skull bones.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382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Muscle of the Scalp</a:t>
            </a:r>
            <a:endParaRPr lang="en-US" sz="40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76800"/>
          </a:xfrm>
        </p:spPr>
        <p:txBody>
          <a:bodyPr/>
          <a:lstStyle/>
          <a:p>
            <a:r>
              <a:rPr lang="en-US" sz="2800" dirty="0" smtClean="0"/>
              <a:t>It has a frontal belly anteriorly, an occipital belly </a:t>
            </a:r>
            <a:r>
              <a:rPr lang="en-US" sz="2800" dirty="0" err="1" smtClean="0"/>
              <a:t>posteriorly</a:t>
            </a:r>
            <a:r>
              <a:rPr lang="en-US" sz="2800" dirty="0" smtClean="0"/>
              <a:t>, and an </a:t>
            </a:r>
            <a:r>
              <a:rPr lang="en-US" sz="2800" dirty="0" err="1" smtClean="0"/>
              <a:t>aponeurotic</a:t>
            </a:r>
            <a:r>
              <a:rPr lang="en-US" sz="2800" dirty="0" smtClean="0"/>
              <a:t> tendon (</a:t>
            </a:r>
            <a:r>
              <a:rPr lang="en-US" sz="2800" dirty="0" err="1" smtClean="0"/>
              <a:t>epicranial</a:t>
            </a:r>
            <a:r>
              <a:rPr lang="en-US" sz="2800" dirty="0" smtClean="0"/>
              <a:t> </a:t>
            </a:r>
            <a:r>
              <a:rPr lang="en-US" sz="2800" dirty="0" err="1" smtClean="0"/>
              <a:t>aponeurosis</a:t>
            </a:r>
            <a:r>
              <a:rPr lang="en-US" sz="2800" dirty="0" smtClean="0"/>
              <a:t>) connecting the two.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4294967295"/>
          </p:nvPr>
        </p:nvSpPr>
        <p:spPr>
          <a:xfrm>
            <a:off x="457200" y="1143000"/>
            <a:ext cx="5410200" cy="60960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b="1" dirty="0" smtClean="0">
                <a:solidFill>
                  <a:schemeClr val="tx2"/>
                </a:solidFill>
              </a:rPr>
              <a:t>Occipitofrontalis Muscle </a:t>
            </a:r>
            <a:endParaRPr lang="en-US" b="1" dirty="0">
              <a:solidFill>
                <a:schemeClr val="tx2"/>
              </a:solidFill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685800" y="3124200"/>
          <a:ext cx="7924802" cy="356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3"/>
                <a:gridCol w="1600200"/>
                <a:gridCol w="1447797"/>
                <a:gridCol w="1539242"/>
                <a:gridCol w="1584960"/>
              </a:tblGrid>
              <a:tr h="512752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1"/>
                          </a:solidFill>
                        </a:rPr>
                        <a:t>Muscle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/>
                          </a:solidFill>
                        </a:rPr>
                        <a:t>Origin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/>
                          </a:solidFill>
                        </a:rPr>
                        <a:t>Insertion 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/>
                          </a:solidFill>
                        </a:rPr>
                        <a:t>Nerve</a:t>
                      </a:r>
                      <a:r>
                        <a:rPr lang="en-US" baseline="0" dirty="0" smtClean="0">
                          <a:solidFill>
                            <a:schemeClr val="accent1"/>
                          </a:solidFill>
                        </a:rPr>
                        <a:t> Supply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/>
                          </a:solidFill>
                        </a:rPr>
                        <a:t>Action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512752">
                <a:tc>
                  <a:txBody>
                    <a:bodyPr/>
                    <a:lstStyle/>
                    <a:p>
                      <a:r>
                        <a:rPr lang="en-US" b="1" dirty="0" smtClean="0"/>
                        <a:t>Occipitofrontalis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</a:tr>
              <a:tr h="1270148">
                <a:tc>
                  <a:txBody>
                    <a:bodyPr/>
                    <a:lstStyle/>
                    <a:p>
                      <a:r>
                        <a:rPr lang="en-US" dirty="0" smtClean="0"/>
                        <a:t>occipital belly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Highest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nuchal</a:t>
                      </a:r>
                      <a:r>
                        <a:rPr lang="en-US" baseline="0" dirty="0" smtClean="0"/>
                        <a:t> line of occipital bone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err="1" smtClean="0"/>
                        <a:t>Epicranial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aponeurosis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Facial nerve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Moves scalp on skull and raises eyebrows</a:t>
                      </a:r>
                      <a:endParaRPr lang="en-US" dirty="0"/>
                    </a:p>
                  </a:txBody>
                  <a:tcPr>
                    <a:noFill/>
                  </a:tcPr>
                </a:tc>
              </a:tr>
              <a:tr h="1270148">
                <a:tc>
                  <a:txBody>
                    <a:bodyPr/>
                    <a:lstStyle/>
                    <a:p>
                      <a:r>
                        <a:rPr lang="en-US" dirty="0" smtClean="0"/>
                        <a:t>frontal belly 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Skin and superficial fascia of </a:t>
                      </a:r>
                      <a:r>
                        <a:rPr lang="en-US" dirty="0" err="1" smtClean="0"/>
                        <a:t>eyeborw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579</TotalTime>
  <Words>1803</Words>
  <Application>Microsoft Office PowerPoint</Application>
  <PresentationFormat>عرض على الشاشة (3:4)‏</PresentationFormat>
  <Paragraphs>338</Paragraphs>
  <Slides>60</Slides>
  <Notes>56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60</vt:i4>
      </vt:variant>
    </vt:vector>
  </HeadingPairs>
  <TitlesOfParts>
    <vt:vector size="61" baseType="lpstr">
      <vt:lpstr>Office Theme</vt:lpstr>
      <vt:lpstr>Anatomy of the face</vt:lpstr>
      <vt:lpstr>Scalp</vt:lpstr>
      <vt:lpstr>Scalp</vt:lpstr>
      <vt:lpstr>Scalp</vt:lpstr>
      <vt:lpstr>Scalp</vt:lpstr>
      <vt:lpstr>Scalp</vt:lpstr>
      <vt:lpstr>Scalp</vt:lpstr>
      <vt:lpstr>Scalp</vt:lpstr>
      <vt:lpstr>Muscle of the Scalp</vt:lpstr>
      <vt:lpstr>Sensory innervations of the scalp</vt:lpstr>
      <vt:lpstr>Sensory innervations of the scalp</vt:lpstr>
      <vt:lpstr>Sensory innervations of the scalp</vt:lpstr>
      <vt:lpstr>Arterial Supply of the Scalp</vt:lpstr>
      <vt:lpstr>Arterial Supply of the Scalp</vt:lpstr>
      <vt:lpstr>Arterial Supply of the Scalp</vt:lpstr>
      <vt:lpstr>Venous Drainage of the Scalp</vt:lpstr>
      <vt:lpstr>Lymphatic Drainage of the Scalp</vt:lpstr>
      <vt:lpstr>Lymphatic Drainage of the Scalp</vt:lpstr>
      <vt:lpstr>Lymphatic Drainage of the Scalp</vt:lpstr>
      <vt:lpstr>Face</vt:lpstr>
      <vt:lpstr>Face</vt:lpstr>
      <vt:lpstr>Face</vt:lpstr>
      <vt:lpstr>Bones of the Face</vt:lpstr>
      <vt:lpstr>Bones of the Face</vt:lpstr>
      <vt:lpstr>Muscles of the Face  (Muscles of Facial Expression)</vt:lpstr>
      <vt:lpstr>الشريحة 26</vt:lpstr>
      <vt:lpstr>Muscles of the Face</vt:lpstr>
      <vt:lpstr>Muscles of the Face</vt:lpstr>
      <vt:lpstr>Orbital group</vt:lpstr>
      <vt:lpstr>Orbicularis oculi</vt:lpstr>
      <vt:lpstr>Orbicularis oculi</vt:lpstr>
      <vt:lpstr>Orbicularis oculi</vt:lpstr>
      <vt:lpstr>Orbicularis oculi</vt:lpstr>
      <vt:lpstr>Corrugator supercillii  </vt:lpstr>
      <vt:lpstr>Nasal group</vt:lpstr>
      <vt:lpstr>Nasal group</vt:lpstr>
      <vt:lpstr>Compressor naris  </vt:lpstr>
      <vt:lpstr>Dilator naris  </vt:lpstr>
      <vt:lpstr>Procerus</vt:lpstr>
      <vt:lpstr>Oral group</vt:lpstr>
      <vt:lpstr>Orbicularis oris</vt:lpstr>
      <vt:lpstr>Buccinator </vt:lpstr>
      <vt:lpstr>Other muscle groups</vt:lpstr>
      <vt:lpstr>Platysma</vt:lpstr>
      <vt:lpstr>Muscles of the Face</vt:lpstr>
      <vt:lpstr>الشريحة 46</vt:lpstr>
      <vt:lpstr>Blood Supply and Pulses in Face</vt:lpstr>
      <vt:lpstr>Venous Drainage of Face</vt:lpstr>
      <vt:lpstr>Emissary Veins</vt:lpstr>
      <vt:lpstr>Lymph Glands</vt:lpstr>
      <vt:lpstr>Sensory Nerves of the Face</vt:lpstr>
      <vt:lpstr>Sensory Nerves of the Face</vt:lpstr>
      <vt:lpstr>Sensory Nerves of the Face</vt:lpstr>
      <vt:lpstr>Testing the Integrity of the Trigeminal Nerve (temperature &amp; pain)</vt:lpstr>
      <vt:lpstr>Motor Nerves of the Face</vt:lpstr>
      <vt:lpstr>الشريحة 56</vt:lpstr>
      <vt:lpstr>Applied </vt:lpstr>
      <vt:lpstr>bell’s palsy</vt:lpstr>
      <vt:lpstr>الشريحة 59</vt:lpstr>
      <vt:lpstr>Facial nerve lesion ( Bell’s palsy )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م</cp:lastModifiedBy>
  <cp:revision>80</cp:revision>
  <dcterms:created xsi:type="dcterms:W3CDTF">2006-08-16T00:00:00Z</dcterms:created>
  <dcterms:modified xsi:type="dcterms:W3CDTF">2019-10-14T15:40:19Z</dcterms:modified>
</cp:coreProperties>
</file>